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87" r:id="rId4"/>
    <p:sldId id="272" r:id="rId5"/>
    <p:sldId id="270" r:id="rId6"/>
    <p:sldId id="278" r:id="rId7"/>
    <p:sldId id="259" r:id="rId8"/>
    <p:sldId id="260" r:id="rId9"/>
    <p:sldId id="261" r:id="rId10"/>
    <p:sldId id="280" r:id="rId11"/>
    <p:sldId id="262" r:id="rId12"/>
    <p:sldId id="268" r:id="rId13"/>
    <p:sldId id="269" r:id="rId14"/>
    <p:sldId id="263" r:id="rId15"/>
    <p:sldId id="265" r:id="rId16"/>
    <p:sldId id="285" r:id="rId17"/>
    <p:sldId id="264" r:id="rId18"/>
    <p:sldId id="275" r:id="rId19"/>
    <p:sldId id="276" r:id="rId20"/>
    <p:sldId id="277" r:id="rId21"/>
    <p:sldId id="266" r:id="rId22"/>
    <p:sldId id="267" r:id="rId23"/>
    <p:sldId id="28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9" d="100"/>
          <a:sy n="69" d="100"/>
        </p:scale>
        <p:origin x="-141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9F039E7-1992-47AA-99B7-1BEBA64558CD}" type="datetimeFigureOut">
              <a:rPr lang="en-US" smtClean="0"/>
              <a:pPr/>
              <a:t>01/03/2019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CAAD3-F0BD-4738-B9CB-0CA8DE7B9ED3}"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9F039E7-1992-47AA-99B7-1BEBA64558CD}" type="datetimeFigureOut">
              <a:rPr lang="en-US" smtClean="0"/>
              <a:pPr/>
              <a:t>01/03/2019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CAAD3-F0BD-4738-B9CB-0CA8DE7B9ED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9F039E7-1992-47AA-99B7-1BEBA64558CD}" type="datetimeFigureOut">
              <a:rPr lang="en-US" smtClean="0"/>
              <a:pPr/>
              <a:t>01/03/2019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CAAD3-F0BD-4738-B9CB-0CA8DE7B9ED3}"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9F039E7-1992-47AA-99B7-1BEBA64558CD}" type="datetimeFigureOut">
              <a:rPr lang="en-US" smtClean="0"/>
              <a:pPr/>
              <a:t>01/03/2019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CAAD3-F0BD-4738-B9CB-0CA8DE7B9ED3}"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039E7-1992-47AA-99B7-1BEBA64558CD}" type="datetimeFigureOut">
              <a:rPr lang="en-US" smtClean="0"/>
              <a:pPr/>
              <a:t>01/03/2019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CAAD3-F0BD-4738-B9CB-0CA8DE7B9ED3}"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9F039E7-1992-47AA-99B7-1BEBA64558CD}" type="datetimeFigureOut">
              <a:rPr lang="en-US" smtClean="0"/>
              <a:pPr/>
              <a:t>01/03/2019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4CAAD3-F0BD-4738-B9CB-0CA8DE7B9ED3}"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9F039E7-1992-47AA-99B7-1BEBA64558CD}" type="datetimeFigureOut">
              <a:rPr lang="en-US" smtClean="0"/>
              <a:pPr/>
              <a:t>01/03/2019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04CAAD3-F0BD-4738-B9CB-0CA8DE7B9ED3}"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9F039E7-1992-47AA-99B7-1BEBA64558CD}" type="datetimeFigureOut">
              <a:rPr lang="en-US" smtClean="0"/>
              <a:pPr/>
              <a:t>01/03/2019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04CAAD3-F0BD-4738-B9CB-0CA8DE7B9ED3}"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039E7-1992-47AA-99B7-1BEBA64558CD}" type="datetimeFigureOut">
              <a:rPr lang="en-US" smtClean="0"/>
              <a:pPr/>
              <a:t>01/03/2019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04CAAD3-F0BD-4738-B9CB-0CA8DE7B9ED3}"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F039E7-1992-47AA-99B7-1BEBA64558CD}" type="datetimeFigureOut">
              <a:rPr lang="en-US" smtClean="0"/>
              <a:pPr/>
              <a:t>01/03/2019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4CAAD3-F0BD-4738-B9CB-0CA8DE7B9ED3}"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F039E7-1992-47AA-99B7-1BEBA64558CD}" type="datetimeFigureOut">
              <a:rPr lang="en-US" smtClean="0"/>
              <a:pPr/>
              <a:t>01/03/2019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4CAAD3-F0BD-4738-B9CB-0CA8DE7B9ED3}"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039E7-1992-47AA-99B7-1BEBA64558CD}" type="datetimeFigureOut">
              <a:rPr lang="en-US" smtClean="0"/>
              <a:pPr/>
              <a:t>01/03/2019</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4CAAD3-F0BD-4738-B9CB-0CA8DE7B9ED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4.jpe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20.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5852" y="2500306"/>
            <a:ext cx="6500858" cy="954107"/>
          </a:xfrm>
          <a:prstGeom prst="rect">
            <a:avLst/>
          </a:prstGeom>
          <a:noFill/>
        </p:spPr>
        <p:txBody>
          <a:bodyPr wrap="square" rtlCol="0">
            <a:spAutoFit/>
          </a:bodyPr>
          <a:lstStyle/>
          <a:p>
            <a:pPr algn="ctr"/>
            <a:r>
              <a:rPr lang="en-US" sz="2800" dirty="0" smtClean="0">
                <a:solidFill>
                  <a:schemeClr val="accent1">
                    <a:lumMod val="75000"/>
                  </a:schemeClr>
                </a:solidFill>
                <a:latin typeface="Aharoni" pitchFamily="2" charset="-79"/>
                <a:cs typeface="Aharoni" pitchFamily="2" charset="-79"/>
              </a:rPr>
              <a:t>Lets Get Some Fresh Air: </a:t>
            </a:r>
          </a:p>
          <a:p>
            <a:pPr algn="ctr"/>
            <a:r>
              <a:rPr lang="en-US" sz="2800" dirty="0" smtClean="0">
                <a:solidFill>
                  <a:schemeClr val="accent1">
                    <a:lumMod val="75000"/>
                  </a:schemeClr>
                </a:solidFill>
                <a:latin typeface="Aharoni" pitchFamily="2" charset="-79"/>
                <a:cs typeface="Aharoni" pitchFamily="2" charset="-79"/>
              </a:rPr>
              <a:t>The physiology of Oxygen Transport</a:t>
            </a:r>
            <a:endParaRPr lang="en-IN" sz="2800" dirty="0">
              <a:solidFill>
                <a:schemeClr val="accent1">
                  <a:lumMod val="75000"/>
                </a:schemeClr>
              </a:solidFill>
              <a:latin typeface="Aharoni" pitchFamily="2" charset="-79"/>
              <a:cs typeface="Aharoni" pitchFamily="2" charset="-79"/>
            </a:endParaRPr>
          </a:p>
        </p:txBody>
      </p:sp>
      <p:pic>
        <p:nvPicPr>
          <p:cNvPr id="3" name="Picture 2" descr="index 5.jpg"/>
          <p:cNvPicPr>
            <a:picLocks noChangeAspect="1"/>
          </p:cNvPicPr>
          <p:nvPr/>
        </p:nvPicPr>
        <p:blipFill>
          <a:blip r:embed="rId2" cstate="print"/>
          <a:srcRect r="36888"/>
          <a:stretch>
            <a:fillRect/>
          </a:stretch>
        </p:blipFill>
        <p:spPr>
          <a:xfrm>
            <a:off x="6996139" y="4857760"/>
            <a:ext cx="1719265" cy="1676400"/>
          </a:xfrm>
          <a:prstGeom prst="rect">
            <a:avLst/>
          </a:prstGeom>
        </p:spPr>
      </p:pic>
      <p:sp>
        <p:nvSpPr>
          <p:cNvPr id="4" name="TextBox 3"/>
          <p:cNvSpPr txBox="1"/>
          <p:nvPr/>
        </p:nvSpPr>
        <p:spPr>
          <a:xfrm>
            <a:off x="6929454" y="6500834"/>
            <a:ext cx="2143140" cy="369332"/>
          </a:xfrm>
          <a:prstGeom prst="rect">
            <a:avLst/>
          </a:prstGeom>
          <a:noFill/>
        </p:spPr>
        <p:txBody>
          <a:bodyPr wrap="square" rtlCol="0">
            <a:spAutoFit/>
          </a:bodyPr>
          <a:lstStyle/>
          <a:p>
            <a:r>
              <a:rPr lang="en-US" b="1" dirty="0" smtClean="0"/>
              <a:t>Dr. </a:t>
            </a:r>
            <a:r>
              <a:rPr lang="en-US" b="1" dirty="0" err="1" smtClean="0"/>
              <a:t>Ketaki</a:t>
            </a:r>
            <a:r>
              <a:rPr lang="en-US" b="1" dirty="0" smtClean="0"/>
              <a:t> </a:t>
            </a:r>
            <a:r>
              <a:rPr lang="en-US" b="1" dirty="0" err="1" smtClean="0"/>
              <a:t>Kamble</a:t>
            </a:r>
            <a:endParaRPr lang="en-I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me+Allows+Myoglobin+and+Hemoglobin+to+Bind+Oxygen.jpg"/>
          <p:cNvPicPr>
            <a:picLocks noChangeAspect="1"/>
          </p:cNvPicPr>
          <p:nvPr/>
        </p:nvPicPr>
        <p:blipFill>
          <a:blip r:embed="rId2" cstate="print"/>
          <a:stretch>
            <a:fillRect/>
          </a:stretch>
        </p:blipFill>
        <p:spPr>
          <a:xfrm>
            <a:off x="0" y="263769"/>
            <a:ext cx="9144000" cy="633046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moglobin_t-r_state_ani.gif"/>
          <p:cNvPicPr>
            <a:picLocks noChangeAspect="1"/>
          </p:cNvPicPr>
          <p:nvPr/>
        </p:nvPicPr>
        <p:blipFill>
          <a:blip r:embed="rId2" cstate="print"/>
          <a:stretch>
            <a:fillRect/>
          </a:stretch>
        </p:blipFill>
        <p:spPr>
          <a:xfrm>
            <a:off x="785786" y="857232"/>
            <a:ext cx="3810000" cy="2867025"/>
          </a:xfrm>
          <a:prstGeom prst="rect">
            <a:avLst/>
          </a:prstGeom>
        </p:spPr>
      </p:pic>
      <p:pic>
        <p:nvPicPr>
          <p:cNvPr id="3" name="Picture 2" descr="R and T states of haemoglobin.JPG"/>
          <p:cNvPicPr>
            <a:picLocks noChangeAspect="1"/>
          </p:cNvPicPr>
          <p:nvPr/>
        </p:nvPicPr>
        <p:blipFill>
          <a:blip r:embed="rId3" cstate="print"/>
          <a:stretch>
            <a:fillRect/>
          </a:stretch>
        </p:blipFill>
        <p:spPr>
          <a:xfrm>
            <a:off x="357158" y="4162442"/>
            <a:ext cx="8391525" cy="1695450"/>
          </a:xfrm>
          <a:prstGeom prst="rect">
            <a:avLst/>
          </a:prstGeom>
        </p:spPr>
      </p:pic>
      <p:pic>
        <p:nvPicPr>
          <p:cNvPr id="7" name="Picture 6" descr="800px_COLOURBOX26315116.jpg"/>
          <p:cNvPicPr>
            <a:picLocks noChangeAspect="1"/>
          </p:cNvPicPr>
          <p:nvPr/>
        </p:nvPicPr>
        <p:blipFill>
          <a:blip r:embed="rId4" cstate="print"/>
          <a:srcRect t="32531" b="27781"/>
          <a:stretch>
            <a:fillRect/>
          </a:stretch>
        </p:blipFill>
        <p:spPr>
          <a:xfrm>
            <a:off x="7329840" y="0"/>
            <a:ext cx="1814160" cy="720000"/>
          </a:xfrm>
          <a:prstGeom prst="rect">
            <a:avLst/>
          </a:prstGeom>
        </p:spPr>
      </p:pic>
      <p:pic>
        <p:nvPicPr>
          <p:cNvPr id="6" name="Picture 3"/>
          <p:cNvPicPr>
            <a:picLocks noChangeAspect="1" noChangeArrowheads="1"/>
          </p:cNvPicPr>
          <p:nvPr/>
        </p:nvPicPr>
        <p:blipFill>
          <a:blip r:embed="rId5" cstate="print"/>
          <a:srcRect l="42826" t="19531" r="26976" b="23828"/>
          <a:stretch>
            <a:fillRect/>
          </a:stretch>
        </p:blipFill>
        <p:spPr bwMode="auto">
          <a:xfrm>
            <a:off x="5142924" y="714356"/>
            <a:ext cx="3072414" cy="3240000"/>
          </a:xfrm>
          <a:prstGeom prst="rect">
            <a:avLst/>
          </a:prstGeom>
          <a:noFill/>
          <a:ln w="9525">
            <a:solidFill>
              <a:schemeClr val="tx1">
                <a:lumMod val="75000"/>
                <a:lumOff val="25000"/>
              </a:schemeClr>
            </a:solidFill>
            <a:miter lim="800000"/>
            <a:headEnd/>
            <a:tailEnd/>
          </a:ln>
          <a:effectLst/>
        </p:spPr>
      </p:pic>
      <p:sp>
        <p:nvSpPr>
          <p:cNvPr id="8" name="TextBox 7"/>
          <p:cNvSpPr txBox="1"/>
          <p:nvPr/>
        </p:nvSpPr>
        <p:spPr>
          <a:xfrm>
            <a:off x="-32" y="-24"/>
            <a:ext cx="3500462"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Hemoglobin: the carrier molecule</a:t>
            </a:r>
            <a:endParaRPr lang="en-IN" b="1" dirty="0"/>
          </a:p>
        </p:txBody>
      </p:sp>
      <p:sp>
        <p:nvSpPr>
          <p:cNvPr id="9" name="TextBox 8"/>
          <p:cNvSpPr txBox="1"/>
          <p:nvPr/>
        </p:nvSpPr>
        <p:spPr>
          <a:xfrm>
            <a:off x="500034" y="5786454"/>
            <a:ext cx="1714512" cy="369332"/>
          </a:xfrm>
          <a:prstGeom prst="rect">
            <a:avLst/>
          </a:prstGeom>
          <a:noFill/>
        </p:spPr>
        <p:txBody>
          <a:bodyPr wrap="square" rtlCol="0">
            <a:spAutoFit/>
          </a:bodyPr>
          <a:lstStyle/>
          <a:p>
            <a:r>
              <a:rPr lang="en-US" b="1" dirty="0" err="1" smtClean="0"/>
              <a:t>Deoxy</a:t>
            </a:r>
            <a:r>
              <a:rPr lang="en-US" b="1" dirty="0" smtClean="0"/>
              <a:t> </a:t>
            </a:r>
            <a:r>
              <a:rPr lang="en-US" b="1" dirty="0" err="1" smtClean="0"/>
              <a:t>Hb</a:t>
            </a:r>
            <a:endParaRPr lang="en-IN" b="1" dirty="0"/>
          </a:p>
        </p:txBody>
      </p:sp>
      <p:sp>
        <p:nvSpPr>
          <p:cNvPr id="10" name="TextBox 9"/>
          <p:cNvSpPr txBox="1"/>
          <p:nvPr/>
        </p:nvSpPr>
        <p:spPr>
          <a:xfrm>
            <a:off x="7429520" y="5786454"/>
            <a:ext cx="1714512" cy="369332"/>
          </a:xfrm>
          <a:prstGeom prst="rect">
            <a:avLst/>
          </a:prstGeom>
          <a:noFill/>
        </p:spPr>
        <p:txBody>
          <a:bodyPr wrap="square" rtlCol="0">
            <a:spAutoFit/>
          </a:bodyPr>
          <a:lstStyle/>
          <a:p>
            <a:r>
              <a:rPr lang="en-US" b="1" dirty="0" smtClean="0"/>
              <a:t>Oxy </a:t>
            </a:r>
            <a:r>
              <a:rPr lang="en-US" b="1" dirty="0" err="1" smtClean="0"/>
              <a:t>Hb</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5300505"/>
            <a:ext cx="7929618" cy="646331"/>
          </a:xfrm>
          <a:prstGeom prst="rect">
            <a:avLst/>
          </a:prstGeom>
          <a:noFill/>
        </p:spPr>
        <p:txBody>
          <a:bodyPr wrap="square" rtlCol="0">
            <a:spAutoFit/>
          </a:bodyPr>
          <a:lstStyle/>
          <a:p>
            <a:r>
              <a:rPr lang="en-US" b="1" dirty="0" err="1" smtClean="0"/>
              <a:t>Deoxy</a:t>
            </a:r>
            <a:r>
              <a:rPr lang="en-US" b="1" dirty="0" smtClean="0"/>
              <a:t> state has low affinity for Oxygen, while Oxy state has high affinity for oxygen to facilitate reversible binding. </a:t>
            </a:r>
            <a:r>
              <a:rPr lang="en-US" b="1" dirty="0" smtClean="0">
                <a:solidFill>
                  <a:srgbClr val="C00000"/>
                </a:solidFill>
              </a:rPr>
              <a:t>WHY?</a:t>
            </a:r>
          </a:p>
        </p:txBody>
      </p:sp>
      <p:sp>
        <p:nvSpPr>
          <p:cNvPr id="3" name="TextBox 2"/>
          <p:cNvSpPr txBox="1"/>
          <p:nvPr/>
        </p:nvSpPr>
        <p:spPr>
          <a:xfrm>
            <a:off x="-32" y="-24"/>
            <a:ext cx="2000264"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Reversible Binding</a:t>
            </a:r>
            <a:endParaRPr lang="en-IN" b="1" dirty="0"/>
          </a:p>
        </p:txBody>
      </p:sp>
      <p:pic>
        <p:nvPicPr>
          <p:cNvPr id="4" name="Picture 3" descr="R and T states of haemoglobin.JPG"/>
          <p:cNvPicPr>
            <a:picLocks noChangeAspect="1"/>
          </p:cNvPicPr>
          <p:nvPr/>
        </p:nvPicPr>
        <p:blipFill>
          <a:blip r:embed="rId2" cstate="print"/>
          <a:stretch>
            <a:fillRect/>
          </a:stretch>
        </p:blipFill>
        <p:spPr>
          <a:xfrm>
            <a:off x="285720" y="2928934"/>
            <a:ext cx="8391525" cy="1695450"/>
          </a:xfrm>
          <a:prstGeom prst="rect">
            <a:avLst/>
          </a:prstGeom>
        </p:spPr>
      </p:pic>
      <p:sp>
        <p:nvSpPr>
          <p:cNvPr id="5" name="TextBox 4"/>
          <p:cNvSpPr txBox="1"/>
          <p:nvPr/>
        </p:nvSpPr>
        <p:spPr>
          <a:xfrm>
            <a:off x="500034" y="1059404"/>
            <a:ext cx="7858180" cy="1477328"/>
          </a:xfrm>
          <a:prstGeom prst="rect">
            <a:avLst/>
          </a:prstGeom>
          <a:noFill/>
        </p:spPr>
        <p:txBody>
          <a:bodyPr wrap="square" rtlCol="0">
            <a:spAutoFit/>
          </a:bodyPr>
          <a:lstStyle/>
          <a:p>
            <a:r>
              <a:rPr lang="en-US" b="1" dirty="0" smtClean="0"/>
              <a:t>Binding Affinity- The readiness at which the binding of oxygen to hemoglobin occurs .</a:t>
            </a:r>
          </a:p>
          <a:p>
            <a:endParaRPr lang="en-US" b="1" dirty="0" smtClean="0"/>
          </a:p>
          <a:p>
            <a:r>
              <a:rPr lang="en-US" b="1" dirty="0" smtClean="0"/>
              <a:t>Expressed in terms of fractional saturation of binding sites in hemoglobin, at given oxygen concentration.</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46645" t="18703" r="25287" b="32079"/>
          <a:stretch>
            <a:fillRect/>
          </a:stretch>
        </p:blipFill>
        <p:spPr bwMode="auto">
          <a:xfrm>
            <a:off x="2195736" y="2659225"/>
            <a:ext cx="4258816" cy="4198775"/>
          </a:xfrm>
          <a:prstGeom prst="rect">
            <a:avLst/>
          </a:prstGeom>
          <a:noFill/>
          <a:ln w="9525">
            <a:noFill/>
            <a:miter lim="800000"/>
            <a:headEnd/>
            <a:tailEnd/>
          </a:ln>
        </p:spPr>
      </p:pic>
      <p:sp>
        <p:nvSpPr>
          <p:cNvPr id="3" name="TextBox 2"/>
          <p:cNvSpPr txBox="1"/>
          <p:nvPr/>
        </p:nvSpPr>
        <p:spPr>
          <a:xfrm>
            <a:off x="323528" y="332656"/>
            <a:ext cx="8208912" cy="2308324"/>
          </a:xfrm>
          <a:prstGeom prst="rect">
            <a:avLst/>
          </a:prstGeom>
          <a:noFill/>
        </p:spPr>
        <p:txBody>
          <a:bodyPr wrap="square" rtlCol="0">
            <a:spAutoFit/>
          </a:bodyPr>
          <a:lstStyle/>
          <a:p>
            <a:pPr algn="just"/>
            <a:r>
              <a:rPr lang="en-US" dirty="0" smtClean="0"/>
              <a:t>A protein that bound O2 with high affinity would bind it efficiently in the lungs but would not release much of it in the tissues. If the protein bound oxygen with a sufficiently low affinity to release it in the tissues, it would not pick up much oxygen in the lungs.</a:t>
            </a:r>
          </a:p>
          <a:p>
            <a:pPr algn="just"/>
            <a:endParaRPr lang="en-US" dirty="0" smtClean="0"/>
          </a:p>
          <a:p>
            <a:pPr algn="just"/>
            <a:r>
              <a:rPr lang="en-US" dirty="0" smtClean="0"/>
              <a:t>Hemoglobin solves the problem by undergoing a transition from a low-affinity state (the T state) to a high-affinity state (the R state) as more O2 molecules are bound. As a result, hemoglobin has a hybrid S-shaped, or sigmoid, binding curve for oxygen. </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8"/>
          <p:cNvGrpSpPr/>
          <p:nvPr/>
        </p:nvGrpSpPr>
        <p:grpSpPr>
          <a:xfrm>
            <a:off x="500034" y="408934"/>
            <a:ext cx="4480001" cy="2520000"/>
            <a:chOff x="877817" y="285728"/>
            <a:chExt cx="4480001" cy="2520000"/>
          </a:xfrm>
        </p:grpSpPr>
        <p:pic>
          <p:nvPicPr>
            <p:cNvPr id="2" name="Picture 1" descr="_c0087a8a-b57a-11e7-ab59-1b1e25230a21.jpg"/>
            <p:cNvPicPr>
              <a:picLocks noChangeAspect="1"/>
            </p:cNvPicPr>
            <p:nvPr/>
          </p:nvPicPr>
          <p:blipFill>
            <a:blip r:embed="rId2" cstate="print"/>
            <a:stretch>
              <a:fillRect/>
            </a:stretch>
          </p:blipFill>
          <p:spPr>
            <a:xfrm>
              <a:off x="877817" y="285728"/>
              <a:ext cx="4480001" cy="2520000"/>
            </a:xfrm>
            <a:prstGeom prst="rect">
              <a:avLst/>
            </a:prstGeom>
          </p:spPr>
        </p:pic>
        <p:sp>
          <p:nvSpPr>
            <p:cNvPr id="5" name="Rectangle 4"/>
            <p:cNvSpPr/>
            <p:nvPr/>
          </p:nvSpPr>
          <p:spPr>
            <a:xfrm>
              <a:off x="1000100" y="500042"/>
              <a:ext cx="1285884" cy="4286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Oxygen</a:t>
              </a:r>
              <a:endParaRPr lang="en-IN" dirty="0"/>
            </a:p>
          </p:txBody>
        </p:sp>
        <p:sp>
          <p:nvSpPr>
            <p:cNvPr id="6" name="Rectangle 5"/>
            <p:cNvSpPr/>
            <p:nvPr/>
          </p:nvSpPr>
          <p:spPr>
            <a:xfrm>
              <a:off x="3857620" y="2000240"/>
              <a:ext cx="1428760" cy="6429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Hemoglobin subunit</a:t>
              </a:r>
              <a:endParaRPr lang="en-IN" dirty="0"/>
            </a:p>
          </p:txBody>
        </p:sp>
      </p:grpSp>
      <p:pic>
        <p:nvPicPr>
          <p:cNvPr id="11" name="Picture 10" descr="figure_07_13.jpg"/>
          <p:cNvPicPr>
            <a:picLocks noChangeAspect="1"/>
          </p:cNvPicPr>
          <p:nvPr/>
        </p:nvPicPr>
        <p:blipFill>
          <a:blip r:embed="rId3" cstate="print"/>
          <a:stretch>
            <a:fillRect/>
          </a:stretch>
        </p:blipFill>
        <p:spPr>
          <a:xfrm>
            <a:off x="5043580" y="471942"/>
            <a:ext cx="3886138" cy="3600000"/>
          </a:xfrm>
          <a:prstGeom prst="rect">
            <a:avLst/>
          </a:prstGeom>
        </p:spPr>
      </p:pic>
      <p:pic>
        <p:nvPicPr>
          <p:cNvPr id="12" name="Picture 11" descr="800px_COLOURBOX26315116.jpg"/>
          <p:cNvPicPr>
            <a:picLocks noChangeAspect="1"/>
          </p:cNvPicPr>
          <p:nvPr/>
        </p:nvPicPr>
        <p:blipFill>
          <a:blip r:embed="rId4" cstate="print"/>
          <a:srcRect t="32531" b="27781"/>
          <a:stretch>
            <a:fillRect/>
          </a:stretch>
        </p:blipFill>
        <p:spPr>
          <a:xfrm>
            <a:off x="7329840" y="0"/>
            <a:ext cx="1814160" cy="720000"/>
          </a:xfrm>
          <a:prstGeom prst="rect">
            <a:avLst/>
          </a:prstGeom>
        </p:spPr>
      </p:pic>
      <p:pic>
        <p:nvPicPr>
          <p:cNvPr id="13" name="Picture 12" descr="R and T states of haemoglobin.JPG"/>
          <p:cNvPicPr>
            <a:picLocks noChangeAspect="1"/>
          </p:cNvPicPr>
          <p:nvPr/>
        </p:nvPicPr>
        <p:blipFill>
          <a:blip r:embed="rId5" cstate="print"/>
          <a:stretch>
            <a:fillRect/>
          </a:stretch>
        </p:blipFill>
        <p:spPr>
          <a:xfrm>
            <a:off x="466755" y="4071942"/>
            <a:ext cx="8391525" cy="1695450"/>
          </a:xfrm>
          <a:prstGeom prst="rect">
            <a:avLst/>
          </a:prstGeom>
        </p:spPr>
      </p:pic>
      <p:pic>
        <p:nvPicPr>
          <p:cNvPr id="14" name="Picture 13" descr="Hemoglobin_t-r_state_ani.gif"/>
          <p:cNvPicPr>
            <a:picLocks noChangeAspect="1"/>
          </p:cNvPicPr>
          <p:nvPr/>
        </p:nvPicPr>
        <p:blipFill>
          <a:blip r:embed="rId6" cstate="print"/>
          <a:stretch>
            <a:fillRect/>
          </a:stretch>
        </p:blipFill>
        <p:spPr>
          <a:xfrm>
            <a:off x="857224" y="347661"/>
            <a:ext cx="3810000" cy="2867025"/>
          </a:xfrm>
          <a:prstGeom prst="rect">
            <a:avLst/>
          </a:prstGeom>
        </p:spPr>
      </p:pic>
      <p:grpSp>
        <p:nvGrpSpPr>
          <p:cNvPr id="4" name="Group 17"/>
          <p:cNvGrpSpPr/>
          <p:nvPr/>
        </p:nvGrpSpPr>
        <p:grpSpPr>
          <a:xfrm>
            <a:off x="500034" y="3643314"/>
            <a:ext cx="5143536" cy="2880000"/>
            <a:chOff x="500034" y="3692272"/>
            <a:chExt cx="5143536" cy="2880000"/>
          </a:xfrm>
        </p:grpSpPr>
        <p:pic>
          <p:nvPicPr>
            <p:cNvPr id="15" name="Picture 14" descr="maxresdefault.jpg"/>
            <p:cNvPicPr>
              <a:picLocks noChangeAspect="1"/>
            </p:cNvPicPr>
            <p:nvPr/>
          </p:nvPicPr>
          <p:blipFill>
            <a:blip r:embed="rId7" cstate="print"/>
            <a:stretch>
              <a:fillRect/>
            </a:stretch>
          </p:blipFill>
          <p:spPr>
            <a:xfrm>
              <a:off x="500034" y="3692272"/>
              <a:ext cx="5120000" cy="2880000"/>
            </a:xfrm>
            <a:prstGeom prst="rect">
              <a:avLst/>
            </a:prstGeom>
          </p:spPr>
        </p:pic>
        <p:sp>
          <p:nvSpPr>
            <p:cNvPr id="16" name="Rectangle 15"/>
            <p:cNvSpPr/>
            <p:nvPr/>
          </p:nvSpPr>
          <p:spPr>
            <a:xfrm>
              <a:off x="3000364" y="5929330"/>
              <a:ext cx="1285884" cy="4286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Oxygen</a:t>
              </a:r>
              <a:endParaRPr lang="en-IN" dirty="0"/>
            </a:p>
          </p:txBody>
        </p:sp>
        <p:sp>
          <p:nvSpPr>
            <p:cNvPr id="17" name="Rectangle 16"/>
            <p:cNvSpPr/>
            <p:nvPr/>
          </p:nvSpPr>
          <p:spPr>
            <a:xfrm>
              <a:off x="4214810" y="3786190"/>
              <a:ext cx="1428760" cy="6429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Hemoglobin subunit</a:t>
              </a:r>
              <a:endParaRPr lang="en-IN" dirty="0"/>
            </a:p>
          </p:txBody>
        </p:sp>
      </p:grpSp>
      <p:sp>
        <p:nvSpPr>
          <p:cNvPr id="18" name="TextBox 17"/>
          <p:cNvSpPr txBox="1"/>
          <p:nvPr/>
        </p:nvSpPr>
        <p:spPr>
          <a:xfrm>
            <a:off x="-32" y="-24"/>
            <a:ext cx="3500462"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Hemoglobin: the carrier molecule</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3" presetClass="exit" presetSubtype="10" fill="hold" nodeType="withEffect">
                                  <p:stCondLst>
                                    <p:cond delay="0"/>
                                  </p:stCondLst>
                                  <p:childTnLst>
                                    <p:animEffect transition="out" filter="blinds(horizontal)">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3" presetClass="exit" presetSubtype="10" fill="hold" nodeType="withEffect">
                                  <p:stCondLst>
                                    <p:cond delay="0"/>
                                  </p:stCondLst>
                                  <p:childTnLst>
                                    <p:animEffect transition="out" filter="blinds(horizontal)">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324_Oxygen-hemoglobin_Dissociation_Fetus_Adult.jpg"/>
          <p:cNvPicPr>
            <a:picLocks noChangeAspect="1"/>
          </p:cNvPicPr>
          <p:nvPr/>
        </p:nvPicPr>
        <p:blipFill>
          <a:blip r:embed="rId2" cstate="print"/>
          <a:stretch>
            <a:fillRect/>
          </a:stretch>
        </p:blipFill>
        <p:spPr>
          <a:xfrm>
            <a:off x="533390" y="903380"/>
            <a:ext cx="4252924" cy="3240000"/>
          </a:xfrm>
          <a:prstGeom prst="rect">
            <a:avLst/>
          </a:prstGeom>
        </p:spPr>
      </p:pic>
      <p:pic>
        <p:nvPicPr>
          <p:cNvPr id="3" name="Picture 2" descr="c49b999deb733cc66196ec694bda-does-a-fetus-have-human-rights.jpg"/>
          <p:cNvPicPr>
            <a:picLocks noChangeAspect="1"/>
          </p:cNvPicPr>
          <p:nvPr/>
        </p:nvPicPr>
        <p:blipFill>
          <a:blip r:embed="rId3" cstate="print"/>
          <a:stretch>
            <a:fillRect/>
          </a:stretch>
        </p:blipFill>
        <p:spPr>
          <a:xfrm>
            <a:off x="5214942" y="1260570"/>
            <a:ext cx="3591000" cy="2520000"/>
          </a:xfrm>
          <a:prstGeom prst="rect">
            <a:avLst/>
          </a:prstGeom>
        </p:spPr>
      </p:pic>
      <p:sp>
        <p:nvSpPr>
          <p:cNvPr id="7" name="TextBox 6"/>
          <p:cNvSpPr txBox="1"/>
          <p:nvPr/>
        </p:nvSpPr>
        <p:spPr>
          <a:xfrm>
            <a:off x="-32" y="-24"/>
            <a:ext cx="2357454"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The Fetal Hemoglobin</a:t>
            </a:r>
            <a:endParaRPr lang="en-IN" b="1" dirty="0"/>
          </a:p>
        </p:txBody>
      </p:sp>
      <p:sp>
        <p:nvSpPr>
          <p:cNvPr id="8" name="TextBox 7"/>
          <p:cNvSpPr txBox="1"/>
          <p:nvPr/>
        </p:nvSpPr>
        <p:spPr>
          <a:xfrm>
            <a:off x="857224" y="4500570"/>
            <a:ext cx="6929486" cy="646331"/>
          </a:xfrm>
          <a:prstGeom prst="rect">
            <a:avLst/>
          </a:prstGeom>
          <a:noFill/>
        </p:spPr>
        <p:txBody>
          <a:bodyPr wrap="square" rtlCol="0">
            <a:spAutoFit/>
          </a:bodyPr>
          <a:lstStyle/>
          <a:p>
            <a:r>
              <a:rPr lang="en-US" b="1" dirty="0" smtClean="0"/>
              <a:t>Fetal hemoglobin has higher affinity to oxygen than adult hemoglobin. </a:t>
            </a:r>
          </a:p>
          <a:p>
            <a:endParaRPr lang="en-IN" b="1"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n-snow-game-of-thrones-season-5-twitter-header-1.png"/>
          <p:cNvPicPr>
            <a:picLocks noChangeAspect="1"/>
          </p:cNvPicPr>
          <p:nvPr/>
        </p:nvPicPr>
        <p:blipFill>
          <a:blip r:embed="rId2" cstate="print"/>
          <a:stretch>
            <a:fillRect/>
          </a:stretch>
        </p:blipFill>
        <p:spPr>
          <a:xfrm>
            <a:off x="8802" y="260648"/>
            <a:ext cx="9144000" cy="3048000"/>
          </a:xfrm>
          <a:prstGeom prst="rect">
            <a:avLst/>
          </a:prstGeom>
        </p:spPr>
      </p:pic>
      <p:pic>
        <p:nvPicPr>
          <p:cNvPr id="4" name="Picture 3" descr="physiological-response-to-high-altitude-5-638.jpg"/>
          <p:cNvPicPr>
            <a:picLocks noChangeAspect="1"/>
          </p:cNvPicPr>
          <p:nvPr/>
        </p:nvPicPr>
        <p:blipFill>
          <a:blip r:embed="rId3" cstate="print"/>
          <a:stretch>
            <a:fillRect/>
          </a:stretch>
        </p:blipFill>
        <p:spPr>
          <a:xfrm>
            <a:off x="1907704" y="2204864"/>
            <a:ext cx="6076950" cy="4562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a:xfrm>
            <a:off x="500034" y="3214686"/>
            <a:ext cx="7929618" cy="2075091"/>
            <a:chOff x="500034" y="3214686"/>
            <a:chExt cx="7929618" cy="2075091"/>
          </a:xfrm>
        </p:grpSpPr>
        <p:sp>
          <p:nvSpPr>
            <p:cNvPr id="23" name="Right Arrow 22"/>
            <p:cNvSpPr/>
            <p:nvPr/>
          </p:nvSpPr>
          <p:spPr>
            <a:xfrm>
              <a:off x="642910" y="3214686"/>
              <a:ext cx="7786742" cy="571504"/>
            </a:xfrm>
            <a:prstGeom prst="rightArrow">
              <a:avLst/>
            </a:prstGeom>
            <a:gradFill flip="none" rotWithShape="1">
              <a:gsLst>
                <a:gs pos="28000">
                  <a:schemeClr val="accent1">
                    <a:lumMod val="60000"/>
                    <a:lumOff val="4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O</a:t>
              </a:r>
              <a:r>
                <a:rPr lang="en-US" b="1" baseline="-25000" dirty="0" smtClean="0">
                  <a:solidFill>
                    <a:schemeClr val="tx1"/>
                  </a:solidFill>
                </a:rPr>
                <a:t>2</a:t>
              </a:r>
              <a:endParaRPr lang="en-IN" b="1" baseline="-25000" dirty="0">
                <a:solidFill>
                  <a:schemeClr val="tx1"/>
                </a:solidFill>
              </a:endParaRPr>
            </a:p>
          </p:txBody>
        </p:sp>
        <p:grpSp>
          <p:nvGrpSpPr>
            <p:cNvPr id="3" name="Group 31"/>
            <p:cNvGrpSpPr/>
            <p:nvPr/>
          </p:nvGrpSpPr>
          <p:grpSpPr>
            <a:xfrm>
              <a:off x="500034" y="3786190"/>
              <a:ext cx="7929618" cy="857256"/>
              <a:chOff x="500034" y="3786190"/>
              <a:chExt cx="7929618" cy="857256"/>
            </a:xfrm>
          </p:grpSpPr>
          <p:sp>
            <p:nvSpPr>
              <p:cNvPr id="24" name="Rounded Rectangle 23"/>
              <p:cNvSpPr/>
              <p:nvPr/>
            </p:nvSpPr>
            <p:spPr>
              <a:xfrm>
                <a:off x="500034" y="3786190"/>
                <a:ext cx="2286016" cy="857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Lungs</a:t>
                </a:r>
                <a:endParaRPr lang="en-IN" b="1" dirty="0"/>
              </a:p>
            </p:txBody>
          </p:sp>
          <p:sp>
            <p:nvSpPr>
              <p:cNvPr id="25" name="Rounded Rectangle 24"/>
              <p:cNvSpPr/>
              <p:nvPr/>
            </p:nvSpPr>
            <p:spPr>
              <a:xfrm>
                <a:off x="3357554" y="3786190"/>
                <a:ext cx="2286016" cy="857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Blood</a:t>
                </a:r>
                <a:endParaRPr lang="en-IN" b="1" dirty="0"/>
              </a:p>
            </p:txBody>
          </p:sp>
          <p:sp>
            <p:nvSpPr>
              <p:cNvPr id="26" name="Rounded Rectangle 25"/>
              <p:cNvSpPr/>
              <p:nvPr/>
            </p:nvSpPr>
            <p:spPr>
              <a:xfrm>
                <a:off x="6143636" y="3786190"/>
                <a:ext cx="2286016" cy="857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Remote Cells</a:t>
                </a:r>
                <a:endParaRPr lang="en-IN" b="1" dirty="0"/>
              </a:p>
            </p:txBody>
          </p:sp>
          <p:sp>
            <p:nvSpPr>
              <p:cNvPr id="27" name="Right Arrow 26"/>
              <p:cNvSpPr/>
              <p:nvPr/>
            </p:nvSpPr>
            <p:spPr>
              <a:xfrm>
                <a:off x="2643174" y="4071942"/>
                <a:ext cx="928694" cy="357190"/>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28" name="Right Arrow 27"/>
              <p:cNvSpPr/>
              <p:nvPr/>
            </p:nvSpPr>
            <p:spPr>
              <a:xfrm>
                <a:off x="5500694" y="4071942"/>
                <a:ext cx="928694" cy="357190"/>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grpSp>
        <p:sp>
          <p:nvSpPr>
            <p:cNvPr id="29" name="TextBox 28"/>
            <p:cNvSpPr txBox="1"/>
            <p:nvPr/>
          </p:nvSpPr>
          <p:spPr>
            <a:xfrm>
              <a:off x="1071538" y="4702742"/>
              <a:ext cx="1643074" cy="369332"/>
            </a:xfrm>
            <a:prstGeom prst="rect">
              <a:avLst/>
            </a:prstGeom>
            <a:noFill/>
          </p:spPr>
          <p:txBody>
            <a:bodyPr wrap="square" rtlCol="0">
              <a:spAutoFit/>
            </a:bodyPr>
            <a:lstStyle/>
            <a:p>
              <a:r>
                <a:rPr lang="en-US" b="1" dirty="0" smtClean="0"/>
                <a:t>Diffusion</a:t>
              </a:r>
              <a:endParaRPr lang="en-IN" b="1" dirty="0"/>
            </a:p>
          </p:txBody>
        </p:sp>
        <p:sp>
          <p:nvSpPr>
            <p:cNvPr id="30" name="TextBox 29"/>
            <p:cNvSpPr txBox="1"/>
            <p:nvPr/>
          </p:nvSpPr>
          <p:spPr>
            <a:xfrm>
              <a:off x="6643702" y="4643446"/>
              <a:ext cx="1643074" cy="369332"/>
            </a:xfrm>
            <a:prstGeom prst="rect">
              <a:avLst/>
            </a:prstGeom>
            <a:noFill/>
          </p:spPr>
          <p:txBody>
            <a:bodyPr wrap="square" rtlCol="0">
              <a:spAutoFit/>
            </a:bodyPr>
            <a:lstStyle/>
            <a:p>
              <a:r>
                <a:rPr lang="en-US" b="1" dirty="0" smtClean="0"/>
                <a:t>Diffusion</a:t>
              </a:r>
              <a:endParaRPr lang="en-IN" b="1" dirty="0"/>
            </a:p>
          </p:txBody>
        </p:sp>
        <p:sp>
          <p:nvSpPr>
            <p:cNvPr id="31" name="TextBox 30"/>
            <p:cNvSpPr txBox="1"/>
            <p:nvPr/>
          </p:nvSpPr>
          <p:spPr>
            <a:xfrm>
              <a:off x="3500430" y="4643446"/>
              <a:ext cx="2071702" cy="646331"/>
            </a:xfrm>
            <a:prstGeom prst="rect">
              <a:avLst/>
            </a:prstGeom>
            <a:noFill/>
          </p:spPr>
          <p:txBody>
            <a:bodyPr wrap="square" rtlCol="0">
              <a:spAutoFit/>
            </a:bodyPr>
            <a:lstStyle/>
            <a:p>
              <a:r>
                <a:rPr lang="en-US" b="1" dirty="0" smtClean="0"/>
                <a:t>Reversible Binding with </a:t>
              </a:r>
              <a:r>
                <a:rPr lang="en-US" b="1" dirty="0" err="1" smtClean="0"/>
                <a:t>Hb</a:t>
              </a:r>
              <a:endParaRPr lang="en-IN" b="1" dirty="0"/>
            </a:p>
          </p:txBody>
        </p:sp>
      </p:grpSp>
      <p:sp>
        <p:nvSpPr>
          <p:cNvPr id="33" name="Right Arrow 32"/>
          <p:cNvSpPr/>
          <p:nvPr/>
        </p:nvSpPr>
        <p:spPr>
          <a:xfrm flipH="1">
            <a:off x="571472" y="5214950"/>
            <a:ext cx="7786742" cy="571504"/>
          </a:xfrm>
          <a:prstGeom prst="rightArrow">
            <a:avLst/>
          </a:prstGeom>
          <a:gradFill flip="none" rotWithShape="1">
            <a:gsLst>
              <a:gs pos="28000">
                <a:schemeClr val="accent1">
                  <a:lumMod val="60000"/>
                  <a:lumOff val="4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tx1"/>
                </a:solidFill>
              </a:rPr>
              <a:t>CO</a:t>
            </a:r>
            <a:r>
              <a:rPr lang="en-US" b="1" baseline="-25000" dirty="0" smtClean="0">
                <a:solidFill>
                  <a:schemeClr val="tx1"/>
                </a:solidFill>
              </a:rPr>
              <a:t>2</a:t>
            </a:r>
            <a:endParaRPr lang="en-IN" b="1" baseline="-25000" dirty="0">
              <a:solidFill>
                <a:schemeClr val="tx1"/>
              </a:solidFill>
            </a:endParaRPr>
          </a:p>
        </p:txBody>
      </p:sp>
      <p:grpSp>
        <p:nvGrpSpPr>
          <p:cNvPr id="7" name="Group 36"/>
          <p:cNvGrpSpPr/>
          <p:nvPr/>
        </p:nvGrpSpPr>
        <p:grpSpPr>
          <a:xfrm>
            <a:off x="214282" y="845090"/>
            <a:ext cx="8572560" cy="2024548"/>
            <a:chOff x="214282" y="571480"/>
            <a:chExt cx="8572560" cy="2024548"/>
          </a:xfrm>
        </p:grpSpPr>
        <p:grpSp>
          <p:nvGrpSpPr>
            <p:cNvPr id="8" name="Group 34"/>
            <p:cNvGrpSpPr/>
            <p:nvPr/>
          </p:nvGrpSpPr>
          <p:grpSpPr>
            <a:xfrm>
              <a:off x="214282" y="571480"/>
              <a:ext cx="8572560" cy="2012406"/>
              <a:chOff x="214282" y="571480"/>
              <a:chExt cx="8572560" cy="2012406"/>
            </a:xfrm>
          </p:grpSpPr>
          <p:grpSp>
            <p:nvGrpSpPr>
              <p:cNvPr id="9" name="Group 1"/>
              <p:cNvGrpSpPr/>
              <p:nvPr/>
            </p:nvGrpSpPr>
            <p:grpSpPr>
              <a:xfrm>
                <a:off x="214282" y="571480"/>
                <a:ext cx="8572560" cy="2012406"/>
                <a:chOff x="-32" y="2747973"/>
                <a:chExt cx="8572560" cy="2012406"/>
              </a:xfrm>
            </p:grpSpPr>
            <p:grpSp>
              <p:nvGrpSpPr>
                <p:cNvPr id="10" name="Group 38"/>
                <p:cNvGrpSpPr/>
                <p:nvPr/>
              </p:nvGrpSpPr>
              <p:grpSpPr>
                <a:xfrm>
                  <a:off x="-32" y="2747973"/>
                  <a:ext cx="8572560" cy="1800000"/>
                  <a:chOff x="-142908" y="3390915"/>
                  <a:chExt cx="8572560" cy="1800000"/>
                </a:xfrm>
              </p:grpSpPr>
              <p:pic>
                <p:nvPicPr>
                  <p:cNvPr id="6" name="Picture 5" descr="images.jpg"/>
                  <p:cNvPicPr>
                    <a:picLocks noChangeAspect="1"/>
                  </p:cNvPicPr>
                  <p:nvPr/>
                </p:nvPicPr>
                <p:blipFill>
                  <a:blip r:embed="rId2" cstate="print"/>
                  <a:srcRect t="13100" b="14847"/>
                  <a:stretch>
                    <a:fillRect/>
                  </a:stretch>
                </p:blipFill>
                <p:spPr>
                  <a:xfrm>
                    <a:off x="-142908" y="3390915"/>
                    <a:ext cx="2399983" cy="1800000"/>
                  </a:xfrm>
                  <a:prstGeom prst="rect">
                    <a:avLst/>
                  </a:prstGeom>
                </p:spPr>
              </p:pic>
              <p:sp>
                <p:nvSpPr>
                  <p:cNvPr id="19" name="Oval 18"/>
                  <p:cNvSpPr/>
                  <p:nvPr/>
                </p:nvSpPr>
                <p:spPr>
                  <a:xfrm>
                    <a:off x="7072330" y="3403057"/>
                    <a:ext cx="1357322" cy="57150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7" name="Oval 16"/>
                  <p:cNvSpPr/>
                  <p:nvPr/>
                </p:nvSpPr>
                <p:spPr>
                  <a:xfrm>
                    <a:off x="7000892" y="4188875"/>
                    <a:ext cx="1357322" cy="57150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5" name="Oval 14"/>
                  <p:cNvSpPr/>
                  <p:nvPr/>
                </p:nvSpPr>
                <p:spPr>
                  <a:xfrm>
                    <a:off x="5715008" y="3688809"/>
                    <a:ext cx="1357322" cy="57150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grpSp>
            <p:sp>
              <p:nvSpPr>
                <p:cNvPr id="4" name="TextBox 3"/>
                <p:cNvSpPr txBox="1"/>
                <p:nvPr/>
              </p:nvSpPr>
              <p:spPr>
                <a:xfrm>
                  <a:off x="785786" y="4391047"/>
                  <a:ext cx="1643074" cy="369332"/>
                </a:xfrm>
                <a:prstGeom prst="rect">
                  <a:avLst/>
                </a:prstGeom>
                <a:noFill/>
              </p:spPr>
              <p:txBody>
                <a:bodyPr wrap="square" rtlCol="0">
                  <a:spAutoFit/>
                </a:bodyPr>
                <a:lstStyle/>
                <a:p>
                  <a:r>
                    <a:rPr lang="en-US" b="1" dirty="0" smtClean="0"/>
                    <a:t>Lungs</a:t>
                  </a:r>
                  <a:endParaRPr lang="en-IN" b="1" dirty="0"/>
                </a:p>
              </p:txBody>
            </p:sp>
            <p:sp>
              <p:nvSpPr>
                <p:cNvPr id="5" name="TextBox 4"/>
                <p:cNvSpPr txBox="1"/>
                <p:nvPr/>
              </p:nvSpPr>
              <p:spPr>
                <a:xfrm>
                  <a:off x="6715140" y="4391047"/>
                  <a:ext cx="1643074" cy="369332"/>
                </a:xfrm>
                <a:prstGeom prst="rect">
                  <a:avLst/>
                </a:prstGeom>
                <a:noFill/>
              </p:spPr>
              <p:txBody>
                <a:bodyPr wrap="square" rtlCol="0">
                  <a:spAutoFit/>
                </a:bodyPr>
                <a:lstStyle/>
                <a:p>
                  <a:r>
                    <a:rPr lang="en-US" b="1" dirty="0" smtClean="0"/>
                    <a:t>Cells </a:t>
                  </a:r>
                  <a:endParaRPr lang="en-IN" b="1" dirty="0"/>
                </a:p>
              </p:txBody>
            </p:sp>
          </p:grpSp>
          <p:pic>
            <p:nvPicPr>
              <p:cNvPr id="34" name="Picture 33" descr="140424125239_1_540x360.jpg"/>
              <p:cNvPicPr>
                <a:picLocks noChangeAspect="1"/>
              </p:cNvPicPr>
              <p:nvPr/>
            </p:nvPicPr>
            <p:blipFill>
              <a:blip r:embed="rId3" cstate="print"/>
              <a:stretch>
                <a:fillRect/>
              </a:stretch>
            </p:blipFill>
            <p:spPr>
              <a:xfrm>
                <a:off x="3039779" y="583622"/>
                <a:ext cx="2675229" cy="1620000"/>
              </a:xfrm>
              <a:prstGeom prst="rect">
                <a:avLst/>
              </a:prstGeom>
            </p:spPr>
          </p:pic>
        </p:grpSp>
        <p:sp>
          <p:nvSpPr>
            <p:cNvPr id="36" name="TextBox 35"/>
            <p:cNvSpPr txBox="1"/>
            <p:nvPr/>
          </p:nvSpPr>
          <p:spPr>
            <a:xfrm>
              <a:off x="3714744" y="2226696"/>
              <a:ext cx="1643074" cy="369332"/>
            </a:xfrm>
            <a:prstGeom prst="rect">
              <a:avLst/>
            </a:prstGeom>
            <a:noFill/>
          </p:spPr>
          <p:txBody>
            <a:bodyPr wrap="square" rtlCol="0">
              <a:spAutoFit/>
            </a:bodyPr>
            <a:lstStyle/>
            <a:p>
              <a:r>
                <a:rPr lang="en-US" b="1" dirty="0" smtClean="0"/>
                <a:t>Blood</a:t>
              </a:r>
              <a:endParaRPr lang="en-IN" b="1" dirty="0"/>
            </a:p>
          </p:txBody>
        </p:sp>
      </p:grpSp>
      <p:sp>
        <p:nvSpPr>
          <p:cNvPr id="41" name="TextBox 40"/>
          <p:cNvSpPr txBox="1"/>
          <p:nvPr/>
        </p:nvSpPr>
        <p:spPr>
          <a:xfrm>
            <a:off x="-32" y="-24"/>
            <a:ext cx="3143272"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The overview of O</a:t>
            </a:r>
            <a:r>
              <a:rPr lang="en-US" b="1" baseline="-25000" dirty="0" smtClean="0"/>
              <a:t>2</a:t>
            </a:r>
            <a:r>
              <a:rPr lang="en-US" b="1" dirty="0" smtClean="0"/>
              <a:t> transport</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476672"/>
            <a:ext cx="7704856" cy="2308324"/>
          </a:xfrm>
          <a:prstGeom prst="rect">
            <a:avLst/>
          </a:prstGeom>
          <a:noFill/>
        </p:spPr>
        <p:txBody>
          <a:bodyPr wrap="square" rtlCol="0">
            <a:spAutoFit/>
          </a:bodyPr>
          <a:lstStyle/>
          <a:p>
            <a:pPr algn="just"/>
            <a:r>
              <a:rPr lang="en-US" dirty="0" smtClean="0"/>
              <a:t>Hemoglobin carries two end products of cellular respiration—H and CO2— from the tissues to the lungs and the kidneys, where they are excreted. The CO2, produced by oxidation of organic fuels in mitochondria, is hydrated to form bicarbonate. </a:t>
            </a:r>
          </a:p>
          <a:p>
            <a:pPr algn="just"/>
            <a:r>
              <a:rPr lang="en-US" dirty="0" smtClean="0"/>
              <a:t>This reaction is catalyzed by carbonic </a:t>
            </a:r>
            <a:r>
              <a:rPr lang="en-US" dirty="0" err="1" smtClean="0"/>
              <a:t>anhydrase</a:t>
            </a:r>
            <a:r>
              <a:rPr lang="en-US" dirty="0" smtClean="0"/>
              <a:t>, an enzyme particularly abundant in erythrocytes. Carbon dioxide is not very soluble in aqueous solution, and bubbles of CO2 would form in the tissues and blood if it were not converted to bicarbonate.</a:t>
            </a:r>
            <a:endParaRPr lang="en-US" dirty="0"/>
          </a:p>
        </p:txBody>
      </p:sp>
      <p:pic>
        <p:nvPicPr>
          <p:cNvPr id="3" name="Picture 2" descr="Carbon-Dioxide-Transport.png"/>
          <p:cNvPicPr>
            <a:picLocks noChangeAspect="1"/>
          </p:cNvPicPr>
          <p:nvPr/>
        </p:nvPicPr>
        <p:blipFill>
          <a:blip r:embed="rId2" cstate="print"/>
          <a:stretch>
            <a:fillRect/>
          </a:stretch>
        </p:blipFill>
        <p:spPr>
          <a:xfrm>
            <a:off x="1331640" y="2996952"/>
            <a:ext cx="6400800" cy="3723430"/>
          </a:xfrm>
          <a:prstGeom prst="rect">
            <a:avLst/>
          </a:prstGeom>
        </p:spPr>
      </p:pic>
      <p:sp>
        <p:nvSpPr>
          <p:cNvPr id="4" name="TextBox 3"/>
          <p:cNvSpPr txBox="1"/>
          <p:nvPr/>
        </p:nvSpPr>
        <p:spPr>
          <a:xfrm>
            <a:off x="-32" y="-24"/>
            <a:ext cx="1691712"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CO</a:t>
            </a:r>
            <a:r>
              <a:rPr lang="en-US" b="1" baseline="-25000" dirty="0" smtClean="0"/>
              <a:t>2</a:t>
            </a:r>
            <a:r>
              <a:rPr lang="en-US" b="1" dirty="0" smtClean="0"/>
              <a:t> transport</a:t>
            </a:r>
            <a:endParaRPr lang="en-IN" b="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xresdefault.jpg"/>
          <p:cNvPicPr>
            <a:picLocks noChangeAspect="1"/>
          </p:cNvPicPr>
          <p:nvPr/>
        </p:nvPicPr>
        <p:blipFill>
          <a:blip r:embed="rId2" cstate="print"/>
          <a:srcRect l="7387" r="5448"/>
          <a:stretch>
            <a:fillRect/>
          </a:stretch>
        </p:blipFill>
        <p:spPr>
          <a:xfrm>
            <a:off x="611560" y="857249"/>
            <a:ext cx="8064896" cy="5204530"/>
          </a:xfrm>
          <a:prstGeom prst="rect">
            <a:avLst/>
          </a:prstGeom>
        </p:spPr>
      </p:pic>
      <p:sp>
        <p:nvSpPr>
          <p:cNvPr id="3" name="TextBox 2"/>
          <p:cNvSpPr txBox="1"/>
          <p:nvPr/>
        </p:nvSpPr>
        <p:spPr>
          <a:xfrm>
            <a:off x="-32" y="-24"/>
            <a:ext cx="1691712"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CO</a:t>
            </a:r>
            <a:r>
              <a:rPr lang="en-US" b="1" baseline="-25000" dirty="0" smtClean="0"/>
              <a:t>2</a:t>
            </a:r>
            <a:r>
              <a:rPr lang="en-US" b="1" dirty="0" smtClean="0"/>
              <a:t> transport</a:t>
            </a:r>
            <a:endParaRPr lang="en-IN"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71406" y="4500570"/>
            <a:ext cx="9096392" cy="2181225"/>
            <a:chOff x="47608" y="4500570"/>
            <a:chExt cx="9096392" cy="2181225"/>
          </a:xfrm>
        </p:grpSpPr>
        <p:sp>
          <p:nvSpPr>
            <p:cNvPr id="44" name="Oval 43"/>
            <p:cNvSpPr/>
            <p:nvPr/>
          </p:nvSpPr>
          <p:spPr>
            <a:xfrm>
              <a:off x="7439044" y="5929330"/>
              <a:ext cx="1357322" cy="57150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000"/>
            </a:p>
          </p:txBody>
        </p:sp>
        <p:grpSp>
          <p:nvGrpSpPr>
            <p:cNvPr id="2" name="Group 49"/>
            <p:cNvGrpSpPr/>
            <p:nvPr/>
          </p:nvGrpSpPr>
          <p:grpSpPr>
            <a:xfrm>
              <a:off x="47608" y="4500570"/>
              <a:ext cx="9096392" cy="2181225"/>
              <a:chOff x="47608" y="4643446"/>
              <a:chExt cx="9096392" cy="2181225"/>
            </a:xfrm>
          </p:grpSpPr>
          <p:pic>
            <p:nvPicPr>
              <p:cNvPr id="40" name="Picture 39" descr="800px_COLOURBOX26315116.jpg"/>
              <p:cNvPicPr>
                <a:picLocks noChangeAspect="1"/>
              </p:cNvPicPr>
              <p:nvPr/>
            </p:nvPicPr>
            <p:blipFill>
              <a:blip r:embed="rId2" cstate="print"/>
              <a:srcRect t="32531" b="27781"/>
              <a:stretch>
                <a:fillRect/>
              </a:stretch>
            </p:blipFill>
            <p:spPr>
              <a:xfrm>
                <a:off x="2424334" y="5214950"/>
                <a:ext cx="3800264" cy="1111310"/>
              </a:xfrm>
              <a:prstGeom prst="rect">
                <a:avLst/>
              </a:prstGeom>
            </p:spPr>
          </p:pic>
          <p:pic>
            <p:nvPicPr>
              <p:cNvPr id="41" name="Picture 40" descr="images.jpg"/>
              <p:cNvPicPr>
                <a:picLocks noChangeAspect="1"/>
              </p:cNvPicPr>
              <p:nvPr/>
            </p:nvPicPr>
            <p:blipFill>
              <a:blip r:embed="rId3" cstate="print"/>
              <a:stretch>
                <a:fillRect/>
              </a:stretch>
            </p:blipFill>
            <p:spPr>
              <a:xfrm>
                <a:off x="47608" y="4643446"/>
                <a:ext cx="2095500" cy="2181225"/>
              </a:xfrm>
              <a:prstGeom prst="rect">
                <a:avLst/>
              </a:prstGeom>
            </p:spPr>
          </p:pic>
          <p:sp>
            <p:nvSpPr>
              <p:cNvPr id="42" name="Oval 41"/>
              <p:cNvSpPr/>
              <p:nvPr/>
            </p:nvSpPr>
            <p:spPr>
              <a:xfrm>
                <a:off x="7510482" y="5143512"/>
                <a:ext cx="1357322" cy="57150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000"/>
              </a:p>
            </p:txBody>
          </p:sp>
          <p:sp>
            <p:nvSpPr>
              <p:cNvPr id="43" name="TextBox 42"/>
              <p:cNvSpPr txBox="1"/>
              <p:nvPr/>
            </p:nvSpPr>
            <p:spPr>
              <a:xfrm>
                <a:off x="8153424" y="5256739"/>
                <a:ext cx="990576" cy="400110"/>
              </a:xfrm>
              <a:prstGeom prst="rect">
                <a:avLst/>
              </a:prstGeom>
              <a:noFill/>
            </p:spPr>
            <p:txBody>
              <a:bodyPr wrap="square" rtlCol="0">
                <a:spAutoFit/>
              </a:bodyPr>
              <a:lstStyle/>
              <a:p>
                <a:r>
                  <a:rPr lang="en-US" sz="2000" b="1" dirty="0" smtClean="0">
                    <a:solidFill>
                      <a:schemeClr val="accent2">
                        <a:lumMod val="75000"/>
                      </a:schemeClr>
                    </a:solidFill>
                  </a:rPr>
                  <a:t>CO</a:t>
                </a:r>
                <a:r>
                  <a:rPr lang="en-US" sz="2000" b="1" baseline="-25000" dirty="0" smtClean="0">
                    <a:solidFill>
                      <a:schemeClr val="accent2">
                        <a:lumMod val="75000"/>
                      </a:schemeClr>
                    </a:solidFill>
                  </a:rPr>
                  <a:t>2</a:t>
                </a:r>
                <a:endParaRPr lang="en-IN" sz="2000" b="1" baseline="-25000" dirty="0">
                  <a:solidFill>
                    <a:schemeClr val="accent2">
                      <a:lumMod val="75000"/>
                    </a:schemeClr>
                  </a:solidFill>
                </a:endParaRPr>
              </a:p>
            </p:txBody>
          </p:sp>
          <p:sp>
            <p:nvSpPr>
              <p:cNvPr id="45" name="TextBox 44"/>
              <p:cNvSpPr txBox="1"/>
              <p:nvPr/>
            </p:nvSpPr>
            <p:spPr>
              <a:xfrm>
                <a:off x="8010548" y="6100724"/>
                <a:ext cx="919170" cy="400110"/>
              </a:xfrm>
              <a:prstGeom prst="rect">
                <a:avLst/>
              </a:prstGeom>
              <a:noFill/>
            </p:spPr>
            <p:txBody>
              <a:bodyPr wrap="square" rtlCol="0">
                <a:spAutoFit/>
              </a:bodyPr>
              <a:lstStyle/>
              <a:p>
                <a:r>
                  <a:rPr lang="en-US" sz="2000" b="1" dirty="0" smtClean="0">
                    <a:solidFill>
                      <a:schemeClr val="accent2">
                        <a:lumMod val="75000"/>
                      </a:schemeClr>
                    </a:solidFill>
                  </a:rPr>
                  <a:t>CO</a:t>
                </a:r>
                <a:r>
                  <a:rPr lang="en-US" sz="2000" b="1" baseline="-25000" dirty="0" smtClean="0">
                    <a:solidFill>
                      <a:schemeClr val="accent2">
                        <a:lumMod val="75000"/>
                      </a:schemeClr>
                    </a:solidFill>
                  </a:rPr>
                  <a:t>2</a:t>
                </a:r>
                <a:endParaRPr lang="en-IN" sz="2000" b="1" baseline="-25000" dirty="0">
                  <a:solidFill>
                    <a:schemeClr val="accent2">
                      <a:lumMod val="75000"/>
                    </a:schemeClr>
                  </a:solidFill>
                </a:endParaRPr>
              </a:p>
            </p:txBody>
          </p:sp>
          <p:sp>
            <p:nvSpPr>
              <p:cNvPr id="46" name="Oval 45"/>
              <p:cNvSpPr/>
              <p:nvPr/>
            </p:nvSpPr>
            <p:spPr>
              <a:xfrm>
                <a:off x="6153160" y="5429264"/>
                <a:ext cx="1357322" cy="57150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000"/>
              </a:p>
            </p:txBody>
          </p:sp>
          <p:sp>
            <p:nvSpPr>
              <p:cNvPr id="47" name="TextBox 46"/>
              <p:cNvSpPr txBox="1"/>
              <p:nvPr/>
            </p:nvSpPr>
            <p:spPr>
              <a:xfrm>
                <a:off x="6653226" y="5529220"/>
                <a:ext cx="847732" cy="400110"/>
              </a:xfrm>
              <a:prstGeom prst="rect">
                <a:avLst/>
              </a:prstGeom>
              <a:noFill/>
            </p:spPr>
            <p:txBody>
              <a:bodyPr wrap="square" rtlCol="0">
                <a:spAutoFit/>
              </a:bodyPr>
              <a:lstStyle/>
              <a:p>
                <a:r>
                  <a:rPr lang="en-US" sz="2000" b="1" dirty="0" smtClean="0">
                    <a:solidFill>
                      <a:schemeClr val="accent2">
                        <a:lumMod val="75000"/>
                      </a:schemeClr>
                    </a:solidFill>
                  </a:rPr>
                  <a:t>CO</a:t>
                </a:r>
                <a:r>
                  <a:rPr lang="en-US" sz="2000" b="1" baseline="-25000" dirty="0" smtClean="0">
                    <a:solidFill>
                      <a:schemeClr val="accent2">
                        <a:lumMod val="75000"/>
                      </a:schemeClr>
                    </a:solidFill>
                  </a:rPr>
                  <a:t>2</a:t>
                </a:r>
                <a:endParaRPr lang="en-IN" sz="2000" b="1" baseline="-25000" dirty="0">
                  <a:solidFill>
                    <a:schemeClr val="accent2">
                      <a:lumMod val="75000"/>
                    </a:schemeClr>
                  </a:solidFill>
                </a:endParaRPr>
              </a:p>
            </p:txBody>
          </p:sp>
          <p:sp>
            <p:nvSpPr>
              <p:cNvPr id="48" name="TextBox 47"/>
              <p:cNvSpPr txBox="1"/>
              <p:nvPr/>
            </p:nvSpPr>
            <p:spPr>
              <a:xfrm>
                <a:off x="1271578" y="5600658"/>
                <a:ext cx="847732" cy="400110"/>
              </a:xfrm>
              <a:prstGeom prst="rect">
                <a:avLst/>
              </a:prstGeom>
              <a:noFill/>
            </p:spPr>
            <p:txBody>
              <a:bodyPr wrap="square" rtlCol="0">
                <a:spAutoFit/>
              </a:bodyPr>
              <a:lstStyle/>
              <a:p>
                <a:r>
                  <a:rPr lang="en-US" sz="2000" b="1" dirty="0" smtClean="0">
                    <a:solidFill>
                      <a:schemeClr val="accent2">
                        <a:lumMod val="75000"/>
                      </a:schemeClr>
                    </a:solidFill>
                  </a:rPr>
                  <a:t>CO</a:t>
                </a:r>
                <a:r>
                  <a:rPr lang="en-US" sz="2000" b="1" baseline="-25000" dirty="0" smtClean="0">
                    <a:solidFill>
                      <a:schemeClr val="accent2">
                        <a:lumMod val="75000"/>
                      </a:schemeClr>
                    </a:solidFill>
                  </a:rPr>
                  <a:t>2</a:t>
                </a:r>
                <a:endParaRPr lang="en-IN" sz="2000" b="1" baseline="-25000" dirty="0">
                  <a:solidFill>
                    <a:schemeClr val="accent2">
                      <a:lumMod val="75000"/>
                    </a:schemeClr>
                  </a:solidFill>
                </a:endParaRPr>
              </a:p>
            </p:txBody>
          </p:sp>
          <p:sp>
            <p:nvSpPr>
              <p:cNvPr id="49" name="TextBox 48"/>
              <p:cNvSpPr txBox="1"/>
              <p:nvPr/>
            </p:nvSpPr>
            <p:spPr>
              <a:xfrm>
                <a:off x="414322" y="5672096"/>
                <a:ext cx="847732" cy="400110"/>
              </a:xfrm>
              <a:prstGeom prst="rect">
                <a:avLst/>
              </a:prstGeom>
              <a:noFill/>
            </p:spPr>
            <p:txBody>
              <a:bodyPr wrap="square" rtlCol="0">
                <a:spAutoFit/>
              </a:bodyPr>
              <a:lstStyle/>
              <a:p>
                <a:r>
                  <a:rPr lang="en-US" sz="2000" b="1" dirty="0" smtClean="0">
                    <a:solidFill>
                      <a:schemeClr val="accent2">
                        <a:lumMod val="75000"/>
                      </a:schemeClr>
                    </a:solidFill>
                  </a:rPr>
                  <a:t>CO</a:t>
                </a:r>
                <a:r>
                  <a:rPr lang="en-US" sz="2000" b="1" baseline="-25000" dirty="0" smtClean="0">
                    <a:solidFill>
                      <a:schemeClr val="accent2">
                        <a:lumMod val="75000"/>
                      </a:schemeClr>
                    </a:solidFill>
                  </a:rPr>
                  <a:t>2</a:t>
                </a:r>
                <a:endParaRPr lang="en-IN" sz="2000" b="1" baseline="-25000" dirty="0">
                  <a:solidFill>
                    <a:schemeClr val="accent2">
                      <a:lumMod val="75000"/>
                    </a:schemeClr>
                  </a:solidFill>
                </a:endParaRPr>
              </a:p>
            </p:txBody>
          </p:sp>
        </p:grpSp>
      </p:grpSp>
      <p:grpSp>
        <p:nvGrpSpPr>
          <p:cNvPr id="3" name="Group 52"/>
          <p:cNvGrpSpPr/>
          <p:nvPr/>
        </p:nvGrpSpPr>
        <p:grpSpPr>
          <a:xfrm>
            <a:off x="214314" y="2428868"/>
            <a:ext cx="8643966" cy="2214262"/>
            <a:chOff x="142876" y="2605097"/>
            <a:chExt cx="8643966" cy="2214262"/>
          </a:xfrm>
        </p:grpSpPr>
        <p:grpSp>
          <p:nvGrpSpPr>
            <p:cNvPr id="5" name="Group 38"/>
            <p:cNvGrpSpPr/>
            <p:nvPr/>
          </p:nvGrpSpPr>
          <p:grpSpPr>
            <a:xfrm>
              <a:off x="142876" y="2605097"/>
              <a:ext cx="8643966" cy="2181225"/>
              <a:chOff x="0" y="3248039"/>
              <a:chExt cx="8643966" cy="2181225"/>
            </a:xfrm>
          </p:grpSpPr>
          <p:pic>
            <p:nvPicPr>
              <p:cNvPr id="27" name="Picture 26" descr="images.jpg"/>
              <p:cNvPicPr>
                <a:picLocks noChangeAspect="1"/>
              </p:cNvPicPr>
              <p:nvPr/>
            </p:nvPicPr>
            <p:blipFill>
              <a:blip r:embed="rId3" cstate="print"/>
              <a:stretch>
                <a:fillRect/>
              </a:stretch>
            </p:blipFill>
            <p:spPr>
              <a:xfrm>
                <a:off x="0" y="3248039"/>
                <a:ext cx="2095500" cy="2181225"/>
              </a:xfrm>
              <a:prstGeom prst="rect">
                <a:avLst/>
              </a:prstGeom>
            </p:spPr>
          </p:pic>
          <p:pic>
            <p:nvPicPr>
              <p:cNvPr id="16" name="Picture 15" descr="800px_COLOURBOX26315116.jpg"/>
              <p:cNvPicPr>
                <a:picLocks noChangeAspect="1"/>
              </p:cNvPicPr>
              <p:nvPr/>
            </p:nvPicPr>
            <p:blipFill>
              <a:blip r:embed="rId2" cstate="print"/>
              <a:srcRect t="32531" b="27781"/>
              <a:stretch>
                <a:fillRect/>
              </a:stretch>
            </p:blipFill>
            <p:spPr>
              <a:xfrm flipH="1">
                <a:off x="2071670" y="3786190"/>
                <a:ext cx="3800264" cy="1111310"/>
              </a:xfrm>
              <a:prstGeom prst="rect">
                <a:avLst/>
              </a:prstGeom>
            </p:spPr>
          </p:pic>
          <p:sp>
            <p:nvSpPr>
              <p:cNvPr id="18" name="TextBox 17"/>
              <p:cNvSpPr txBox="1"/>
              <p:nvPr/>
            </p:nvSpPr>
            <p:spPr>
              <a:xfrm>
                <a:off x="422544" y="3877710"/>
                <a:ext cx="785818" cy="461665"/>
              </a:xfrm>
              <a:prstGeom prst="rect">
                <a:avLst/>
              </a:prstGeom>
              <a:noFill/>
            </p:spPr>
            <p:txBody>
              <a:bodyPr wrap="square" rtlCol="0">
                <a:spAutoFit/>
              </a:bodyPr>
              <a:lstStyle/>
              <a:p>
                <a:r>
                  <a:rPr lang="en-US" sz="2400" b="1" dirty="0" smtClean="0">
                    <a:solidFill>
                      <a:schemeClr val="accent2">
                        <a:lumMod val="75000"/>
                      </a:schemeClr>
                    </a:solidFill>
                  </a:rPr>
                  <a:t>O</a:t>
                </a:r>
                <a:r>
                  <a:rPr lang="en-US" sz="2400" b="1" baseline="-25000" dirty="0" smtClean="0">
                    <a:solidFill>
                      <a:schemeClr val="accent2">
                        <a:lumMod val="75000"/>
                      </a:schemeClr>
                    </a:solidFill>
                  </a:rPr>
                  <a:t>2</a:t>
                </a:r>
                <a:endParaRPr lang="en-IN" sz="2400" b="1" baseline="-25000" dirty="0">
                  <a:solidFill>
                    <a:schemeClr val="accent2">
                      <a:lumMod val="75000"/>
                    </a:schemeClr>
                  </a:solidFill>
                </a:endParaRPr>
              </a:p>
            </p:txBody>
          </p:sp>
          <p:sp>
            <p:nvSpPr>
              <p:cNvPr id="19" name="TextBox 18"/>
              <p:cNvSpPr txBox="1"/>
              <p:nvPr/>
            </p:nvSpPr>
            <p:spPr>
              <a:xfrm>
                <a:off x="1142976" y="3815796"/>
                <a:ext cx="785818" cy="461665"/>
              </a:xfrm>
              <a:prstGeom prst="rect">
                <a:avLst/>
              </a:prstGeom>
              <a:noFill/>
            </p:spPr>
            <p:txBody>
              <a:bodyPr wrap="square" rtlCol="0">
                <a:spAutoFit/>
              </a:bodyPr>
              <a:lstStyle/>
              <a:p>
                <a:r>
                  <a:rPr lang="en-US" sz="2400" b="1" dirty="0" smtClean="0">
                    <a:solidFill>
                      <a:schemeClr val="accent2">
                        <a:lumMod val="75000"/>
                      </a:schemeClr>
                    </a:solidFill>
                  </a:rPr>
                  <a:t>O</a:t>
                </a:r>
                <a:r>
                  <a:rPr lang="en-US" sz="2400" b="1" baseline="-25000" dirty="0" smtClean="0">
                    <a:solidFill>
                      <a:schemeClr val="accent2">
                        <a:lumMod val="75000"/>
                      </a:schemeClr>
                    </a:solidFill>
                  </a:rPr>
                  <a:t>2</a:t>
                </a:r>
                <a:endParaRPr lang="en-IN" sz="2400" b="1" baseline="-25000" dirty="0">
                  <a:solidFill>
                    <a:schemeClr val="accent2">
                      <a:lumMod val="75000"/>
                    </a:schemeClr>
                  </a:solidFill>
                </a:endParaRPr>
              </a:p>
            </p:txBody>
          </p:sp>
          <p:sp>
            <p:nvSpPr>
              <p:cNvPr id="20" name="TextBox 19"/>
              <p:cNvSpPr txBox="1"/>
              <p:nvPr/>
            </p:nvSpPr>
            <p:spPr>
              <a:xfrm>
                <a:off x="1214414" y="4306338"/>
                <a:ext cx="785818" cy="461665"/>
              </a:xfrm>
              <a:prstGeom prst="rect">
                <a:avLst/>
              </a:prstGeom>
              <a:noFill/>
            </p:spPr>
            <p:txBody>
              <a:bodyPr wrap="square" rtlCol="0">
                <a:spAutoFit/>
              </a:bodyPr>
              <a:lstStyle/>
              <a:p>
                <a:r>
                  <a:rPr lang="en-US" sz="2400" b="1" dirty="0" smtClean="0">
                    <a:solidFill>
                      <a:schemeClr val="accent2">
                        <a:lumMod val="75000"/>
                      </a:schemeClr>
                    </a:solidFill>
                  </a:rPr>
                  <a:t>O</a:t>
                </a:r>
                <a:r>
                  <a:rPr lang="en-US" sz="2400" b="1" baseline="-25000" dirty="0" smtClean="0">
                    <a:solidFill>
                      <a:schemeClr val="accent2">
                        <a:lumMod val="75000"/>
                      </a:schemeClr>
                    </a:solidFill>
                  </a:rPr>
                  <a:t>2</a:t>
                </a:r>
                <a:endParaRPr lang="en-IN" sz="2400" b="1" baseline="-25000" dirty="0">
                  <a:solidFill>
                    <a:schemeClr val="accent2">
                      <a:lumMod val="75000"/>
                    </a:schemeClr>
                  </a:solidFill>
                </a:endParaRPr>
              </a:p>
            </p:txBody>
          </p:sp>
          <p:sp>
            <p:nvSpPr>
              <p:cNvPr id="21" name="TextBox 20"/>
              <p:cNvSpPr txBox="1"/>
              <p:nvPr/>
            </p:nvSpPr>
            <p:spPr>
              <a:xfrm>
                <a:off x="285720" y="4234900"/>
                <a:ext cx="785818" cy="461665"/>
              </a:xfrm>
              <a:prstGeom prst="rect">
                <a:avLst/>
              </a:prstGeom>
              <a:noFill/>
            </p:spPr>
            <p:txBody>
              <a:bodyPr wrap="square" rtlCol="0">
                <a:spAutoFit/>
              </a:bodyPr>
              <a:lstStyle/>
              <a:p>
                <a:r>
                  <a:rPr lang="en-US" sz="2400" b="1" dirty="0" smtClean="0">
                    <a:solidFill>
                      <a:schemeClr val="accent2">
                        <a:lumMod val="75000"/>
                      </a:schemeClr>
                    </a:solidFill>
                  </a:rPr>
                  <a:t>O</a:t>
                </a:r>
                <a:r>
                  <a:rPr lang="en-US" sz="2400" b="1" baseline="-25000" dirty="0" smtClean="0">
                    <a:solidFill>
                      <a:schemeClr val="accent2">
                        <a:lumMod val="75000"/>
                      </a:schemeClr>
                    </a:solidFill>
                  </a:rPr>
                  <a:t>2</a:t>
                </a:r>
                <a:endParaRPr lang="en-IN" sz="2400" b="1" baseline="-25000" dirty="0">
                  <a:solidFill>
                    <a:schemeClr val="accent2">
                      <a:lumMod val="75000"/>
                    </a:schemeClr>
                  </a:solidFill>
                </a:endParaRPr>
              </a:p>
            </p:txBody>
          </p:sp>
          <p:grpSp>
            <p:nvGrpSpPr>
              <p:cNvPr id="7" name="Group 35"/>
              <p:cNvGrpSpPr/>
              <p:nvPr/>
            </p:nvGrpSpPr>
            <p:grpSpPr>
              <a:xfrm>
                <a:off x="7215206" y="3786190"/>
                <a:ext cx="1428760" cy="571504"/>
                <a:chOff x="7215206" y="3786190"/>
                <a:chExt cx="1428760" cy="571504"/>
              </a:xfrm>
            </p:grpSpPr>
            <p:sp>
              <p:nvSpPr>
                <p:cNvPr id="23" name="Oval 22"/>
                <p:cNvSpPr/>
                <p:nvPr/>
              </p:nvSpPr>
              <p:spPr>
                <a:xfrm>
                  <a:off x="7215206" y="3786190"/>
                  <a:ext cx="1357322" cy="57150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28" name="TextBox 27"/>
                <p:cNvSpPr txBox="1"/>
                <p:nvPr/>
              </p:nvSpPr>
              <p:spPr>
                <a:xfrm>
                  <a:off x="7858148" y="3799777"/>
                  <a:ext cx="785818" cy="461665"/>
                </a:xfrm>
                <a:prstGeom prst="rect">
                  <a:avLst/>
                </a:prstGeom>
                <a:noFill/>
              </p:spPr>
              <p:txBody>
                <a:bodyPr wrap="square" rtlCol="0">
                  <a:spAutoFit/>
                </a:bodyPr>
                <a:lstStyle/>
                <a:p>
                  <a:r>
                    <a:rPr lang="en-US" sz="2400" b="1" dirty="0" smtClean="0">
                      <a:solidFill>
                        <a:schemeClr val="accent2">
                          <a:lumMod val="75000"/>
                        </a:schemeClr>
                      </a:solidFill>
                    </a:rPr>
                    <a:t>O</a:t>
                  </a:r>
                  <a:r>
                    <a:rPr lang="en-US" sz="2400" b="1" baseline="-25000" dirty="0" smtClean="0">
                      <a:solidFill>
                        <a:schemeClr val="accent2">
                          <a:lumMod val="75000"/>
                        </a:schemeClr>
                      </a:solidFill>
                    </a:rPr>
                    <a:t>2</a:t>
                  </a:r>
                  <a:endParaRPr lang="en-IN" sz="2400" b="1" baseline="-25000" dirty="0">
                    <a:solidFill>
                      <a:schemeClr val="accent2">
                        <a:lumMod val="75000"/>
                      </a:schemeClr>
                    </a:solidFill>
                  </a:endParaRPr>
                </a:p>
              </p:txBody>
            </p:sp>
          </p:grpSp>
          <p:grpSp>
            <p:nvGrpSpPr>
              <p:cNvPr id="8" name="Group 36"/>
              <p:cNvGrpSpPr/>
              <p:nvPr/>
            </p:nvGrpSpPr>
            <p:grpSpPr>
              <a:xfrm>
                <a:off x="7143768" y="4572008"/>
                <a:ext cx="1357322" cy="571504"/>
                <a:chOff x="7143768" y="4572008"/>
                <a:chExt cx="1357322" cy="571504"/>
              </a:xfrm>
            </p:grpSpPr>
            <p:sp>
              <p:nvSpPr>
                <p:cNvPr id="24" name="Oval 23"/>
                <p:cNvSpPr/>
                <p:nvPr/>
              </p:nvSpPr>
              <p:spPr>
                <a:xfrm>
                  <a:off x="7143768" y="4572008"/>
                  <a:ext cx="1357322" cy="57150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29" name="TextBox 28"/>
                <p:cNvSpPr txBox="1"/>
                <p:nvPr/>
              </p:nvSpPr>
              <p:spPr>
                <a:xfrm>
                  <a:off x="7715272" y="4572324"/>
                  <a:ext cx="785818" cy="461665"/>
                </a:xfrm>
                <a:prstGeom prst="rect">
                  <a:avLst/>
                </a:prstGeom>
                <a:noFill/>
              </p:spPr>
              <p:txBody>
                <a:bodyPr wrap="square" rtlCol="0">
                  <a:spAutoFit/>
                </a:bodyPr>
                <a:lstStyle/>
                <a:p>
                  <a:r>
                    <a:rPr lang="en-US" sz="2400" b="1" dirty="0" smtClean="0">
                      <a:solidFill>
                        <a:schemeClr val="accent2">
                          <a:lumMod val="75000"/>
                        </a:schemeClr>
                      </a:solidFill>
                    </a:rPr>
                    <a:t>O</a:t>
                  </a:r>
                  <a:r>
                    <a:rPr lang="en-US" sz="2400" b="1" baseline="-25000" dirty="0" smtClean="0">
                      <a:solidFill>
                        <a:schemeClr val="accent2">
                          <a:lumMod val="75000"/>
                        </a:schemeClr>
                      </a:solidFill>
                    </a:rPr>
                    <a:t>2</a:t>
                  </a:r>
                  <a:endParaRPr lang="en-IN" sz="2400" b="1" baseline="-25000" dirty="0">
                    <a:solidFill>
                      <a:schemeClr val="accent2">
                        <a:lumMod val="75000"/>
                      </a:schemeClr>
                    </a:solidFill>
                  </a:endParaRPr>
                </a:p>
              </p:txBody>
            </p:sp>
          </p:grpSp>
          <p:grpSp>
            <p:nvGrpSpPr>
              <p:cNvPr id="15" name="Group 34"/>
              <p:cNvGrpSpPr/>
              <p:nvPr/>
            </p:nvGrpSpPr>
            <p:grpSpPr>
              <a:xfrm>
                <a:off x="5857884" y="4071942"/>
                <a:ext cx="1357322" cy="571504"/>
                <a:chOff x="5857884" y="4071942"/>
                <a:chExt cx="1357322" cy="571504"/>
              </a:xfrm>
            </p:grpSpPr>
            <p:sp>
              <p:nvSpPr>
                <p:cNvPr id="26" name="Oval 25"/>
                <p:cNvSpPr/>
                <p:nvPr/>
              </p:nvSpPr>
              <p:spPr>
                <a:xfrm>
                  <a:off x="5857884" y="4071942"/>
                  <a:ext cx="1357322" cy="57150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400"/>
                </a:p>
              </p:txBody>
            </p:sp>
            <p:sp>
              <p:nvSpPr>
                <p:cNvPr id="31" name="TextBox 30"/>
                <p:cNvSpPr txBox="1"/>
                <p:nvPr/>
              </p:nvSpPr>
              <p:spPr>
                <a:xfrm>
                  <a:off x="6357950" y="4072258"/>
                  <a:ext cx="785818" cy="461665"/>
                </a:xfrm>
                <a:prstGeom prst="rect">
                  <a:avLst/>
                </a:prstGeom>
                <a:noFill/>
              </p:spPr>
              <p:txBody>
                <a:bodyPr wrap="square" rtlCol="0">
                  <a:spAutoFit/>
                </a:bodyPr>
                <a:lstStyle/>
                <a:p>
                  <a:r>
                    <a:rPr lang="en-US" sz="2400" b="1" dirty="0" smtClean="0">
                      <a:solidFill>
                        <a:schemeClr val="accent2">
                          <a:lumMod val="75000"/>
                        </a:schemeClr>
                      </a:solidFill>
                    </a:rPr>
                    <a:t>O</a:t>
                  </a:r>
                  <a:r>
                    <a:rPr lang="en-US" sz="2400" b="1" baseline="-25000" dirty="0" smtClean="0">
                      <a:solidFill>
                        <a:schemeClr val="accent2">
                          <a:lumMod val="75000"/>
                        </a:schemeClr>
                      </a:solidFill>
                    </a:rPr>
                    <a:t>2</a:t>
                  </a:r>
                  <a:endParaRPr lang="en-IN" sz="2400" b="1" baseline="-25000" dirty="0">
                    <a:solidFill>
                      <a:schemeClr val="accent2">
                        <a:lumMod val="75000"/>
                      </a:schemeClr>
                    </a:solidFill>
                  </a:endParaRPr>
                </a:p>
              </p:txBody>
            </p:sp>
          </p:grpSp>
        </p:grpSp>
        <p:sp>
          <p:nvSpPr>
            <p:cNvPr id="51" name="TextBox 50"/>
            <p:cNvSpPr txBox="1"/>
            <p:nvPr/>
          </p:nvSpPr>
          <p:spPr>
            <a:xfrm>
              <a:off x="357158" y="4357694"/>
              <a:ext cx="1643074" cy="461665"/>
            </a:xfrm>
            <a:prstGeom prst="rect">
              <a:avLst/>
            </a:prstGeom>
            <a:noFill/>
          </p:spPr>
          <p:txBody>
            <a:bodyPr wrap="square" rtlCol="0">
              <a:spAutoFit/>
            </a:bodyPr>
            <a:lstStyle/>
            <a:p>
              <a:r>
                <a:rPr lang="en-US" sz="2400" b="1" dirty="0" smtClean="0"/>
                <a:t>Lungs</a:t>
              </a:r>
              <a:endParaRPr lang="en-IN" sz="2400" b="1" dirty="0"/>
            </a:p>
          </p:txBody>
        </p:sp>
        <p:sp>
          <p:nvSpPr>
            <p:cNvPr id="52" name="TextBox 51"/>
            <p:cNvSpPr txBox="1"/>
            <p:nvPr/>
          </p:nvSpPr>
          <p:spPr>
            <a:xfrm>
              <a:off x="6072198" y="4143380"/>
              <a:ext cx="1643074" cy="461665"/>
            </a:xfrm>
            <a:prstGeom prst="rect">
              <a:avLst/>
            </a:prstGeom>
            <a:noFill/>
          </p:spPr>
          <p:txBody>
            <a:bodyPr wrap="square" rtlCol="0">
              <a:spAutoFit/>
            </a:bodyPr>
            <a:lstStyle/>
            <a:p>
              <a:r>
                <a:rPr lang="en-US" sz="2400" b="1" dirty="0" smtClean="0"/>
                <a:t>Cells </a:t>
              </a:r>
              <a:endParaRPr lang="en-IN" sz="2400" b="1" dirty="0"/>
            </a:p>
          </p:txBody>
        </p:sp>
      </p:grpSp>
      <p:grpSp>
        <p:nvGrpSpPr>
          <p:cNvPr id="17" name="Group 56"/>
          <p:cNvGrpSpPr/>
          <p:nvPr/>
        </p:nvGrpSpPr>
        <p:grpSpPr>
          <a:xfrm>
            <a:off x="142844" y="714356"/>
            <a:ext cx="8715436" cy="1857388"/>
            <a:chOff x="214282" y="500042"/>
            <a:chExt cx="8715436" cy="1857388"/>
          </a:xfrm>
        </p:grpSpPr>
        <p:grpSp>
          <p:nvGrpSpPr>
            <p:cNvPr id="22" name="Group 14"/>
            <p:cNvGrpSpPr/>
            <p:nvPr/>
          </p:nvGrpSpPr>
          <p:grpSpPr>
            <a:xfrm>
              <a:off x="214282" y="500042"/>
              <a:ext cx="8715436" cy="1857388"/>
              <a:chOff x="428596" y="928670"/>
              <a:chExt cx="8715436" cy="1857388"/>
            </a:xfrm>
          </p:grpSpPr>
          <p:sp>
            <p:nvSpPr>
              <p:cNvPr id="4" name="Rounded Rectangle 3"/>
              <p:cNvSpPr/>
              <p:nvPr/>
            </p:nvSpPr>
            <p:spPr>
              <a:xfrm>
                <a:off x="428596" y="928670"/>
                <a:ext cx="2643206" cy="10001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Carbohydrates, Fatty acids, Proteins</a:t>
                </a:r>
                <a:endParaRPr lang="en-IN" b="1" dirty="0"/>
              </a:p>
            </p:txBody>
          </p:sp>
          <p:sp>
            <p:nvSpPr>
              <p:cNvPr id="6" name="Right Arrow 5"/>
              <p:cNvSpPr/>
              <p:nvPr/>
            </p:nvSpPr>
            <p:spPr>
              <a:xfrm>
                <a:off x="4714876" y="1285860"/>
                <a:ext cx="1857388" cy="2143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Plus 8"/>
              <p:cNvSpPr/>
              <p:nvPr/>
            </p:nvSpPr>
            <p:spPr>
              <a:xfrm>
                <a:off x="3357554" y="1142984"/>
                <a:ext cx="357190" cy="428628"/>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TextBox 9"/>
              <p:cNvSpPr txBox="1"/>
              <p:nvPr/>
            </p:nvSpPr>
            <p:spPr>
              <a:xfrm>
                <a:off x="3929058" y="986837"/>
                <a:ext cx="785818" cy="584775"/>
              </a:xfrm>
              <a:prstGeom prst="rect">
                <a:avLst/>
              </a:prstGeom>
              <a:noFill/>
            </p:spPr>
            <p:txBody>
              <a:bodyPr wrap="square" rtlCol="0">
                <a:spAutoFit/>
              </a:bodyPr>
              <a:lstStyle/>
              <a:p>
                <a:r>
                  <a:rPr lang="en-US" sz="3200" b="1" dirty="0" smtClean="0">
                    <a:solidFill>
                      <a:schemeClr val="accent2">
                        <a:lumMod val="75000"/>
                      </a:schemeClr>
                    </a:solidFill>
                  </a:rPr>
                  <a:t>O</a:t>
                </a:r>
                <a:r>
                  <a:rPr lang="en-US" sz="3200" b="1" baseline="-25000" dirty="0" smtClean="0">
                    <a:solidFill>
                      <a:schemeClr val="accent2">
                        <a:lumMod val="75000"/>
                      </a:schemeClr>
                    </a:solidFill>
                  </a:rPr>
                  <a:t>2</a:t>
                </a:r>
                <a:endParaRPr lang="en-IN" sz="3200" b="1" baseline="-25000" dirty="0">
                  <a:solidFill>
                    <a:schemeClr val="accent2">
                      <a:lumMod val="75000"/>
                    </a:schemeClr>
                  </a:solidFill>
                </a:endParaRPr>
              </a:p>
            </p:txBody>
          </p:sp>
          <p:sp>
            <p:nvSpPr>
              <p:cNvPr id="11" name="TextBox 10"/>
              <p:cNvSpPr txBox="1"/>
              <p:nvPr/>
            </p:nvSpPr>
            <p:spPr>
              <a:xfrm>
                <a:off x="6715140" y="1071546"/>
                <a:ext cx="1062046" cy="584775"/>
              </a:xfrm>
              <a:prstGeom prst="rect">
                <a:avLst/>
              </a:prstGeom>
              <a:noFill/>
            </p:spPr>
            <p:txBody>
              <a:bodyPr wrap="square" rtlCol="0">
                <a:spAutoFit/>
              </a:bodyPr>
              <a:lstStyle/>
              <a:p>
                <a:r>
                  <a:rPr lang="en-US" sz="3200" b="1" dirty="0" smtClean="0">
                    <a:solidFill>
                      <a:schemeClr val="accent2">
                        <a:lumMod val="75000"/>
                      </a:schemeClr>
                    </a:solidFill>
                  </a:rPr>
                  <a:t>CO</a:t>
                </a:r>
                <a:r>
                  <a:rPr lang="en-US" sz="3200" b="1" baseline="-25000" dirty="0" smtClean="0">
                    <a:solidFill>
                      <a:schemeClr val="accent2">
                        <a:lumMod val="75000"/>
                      </a:schemeClr>
                    </a:solidFill>
                  </a:rPr>
                  <a:t>2</a:t>
                </a:r>
                <a:endParaRPr lang="en-IN" sz="3200" b="1" baseline="-25000" dirty="0">
                  <a:solidFill>
                    <a:schemeClr val="accent2">
                      <a:lumMod val="75000"/>
                    </a:schemeClr>
                  </a:solidFill>
                </a:endParaRPr>
              </a:p>
            </p:txBody>
          </p:sp>
          <p:sp>
            <p:nvSpPr>
              <p:cNvPr id="12" name="TextBox 11"/>
              <p:cNvSpPr txBox="1"/>
              <p:nvPr/>
            </p:nvSpPr>
            <p:spPr>
              <a:xfrm>
                <a:off x="8081986" y="1071546"/>
                <a:ext cx="1062046" cy="584775"/>
              </a:xfrm>
              <a:prstGeom prst="rect">
                <a:avLst/>
              </a:prstGeom>
              <a:noFill/>
            </p:spPr>
            <p:txBody>
              <a:bodyPr wrap="square" rtlCol="0">
                <a:spAutoFit/>
              </a:bodyPr>
              <a:lstStyle/>
              <a:p>
                <a:r>
                  <a:rPr lang="en-US" sz="3200" b="1" dirty="0" smtClean="0">
                    <a:solidFill>
                      <a:schemeClr val="accent2">
                        <a:lumMod val="75000"/>
                      </a:schemeClr>
                    </a:solidFill>
                  </a:rPr>
                  <a:t>H</a:t>
                </a:r>
                <a:r>
                  <a:rPr lang="en-US" sz="3200" b="1" baseline="-25000" dirty="0" smtClean="0">
                    <a:solidFill>
                      <a:schemeClr val="accent2">
                        <a:lumMod val="75000"/>
                      </a:schemeClr>
                    </a:solidFill>
                  </a:rPr>
                  <a:t>2</a:t>
                </a:r>
                <a:r>
                  <a:rPr lang="en-US" sz="3200" b="1" dirty="0" smtClean="0">
                    <a:solidFill>
                      <a:schemeClr val="accent2">
                        <a:lumMod val="75000"/>
                      </a:schemeClr>
                    </a:solidFill>
                  </a:rPr>
                  <a:t>O</a:t>
                </a:r>
                <a:endParaRPr lang="en-IN" sz="3200" b="1" dirty="0">
                  <a:solidFill>
                    <a:schemeClr val="accent2">
                      <a:lumMod val="75000"/>
                    </a:schemeClr>
                  </a:solidFill>
                </a:endParaRPr>
              </a:p>
            </p:txBody>
          </p:sp>
          <p:sp>
            <p:nvSpPr>
              <p:cNvPr id="13" name="Plus 12"/>
              <p:cNvSpPr/>
              <p:nvPr/>
            </p:nvSpPr>
            <p:spPr>
              <a:xfrm>
                <a:off x="7643834" y="1214422"/>
                <a:ext cx="357190" cy="428628"/>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Explosion 1 13"/>
              <p:cNvSpPr/>
              <p:nvPr/>
            </p:nvSpPr>
            <p:spPr>
              <a:xfrm>
                <a:off x="4643438" y="1714488"/>
                <a:ext cx="2214578" cy="1071570"/>
              </a:xfrm>
              <a:prstGeom prst="irregularSeal1">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Energy </a:t>
                </a:r>
                <a:endParaRPr lang="en-IN" dirty="0"/>
              </a:p>
            </p:txBody>
          </p:sp>
        </p:grpSp>
        <p:sp>
          <p:nvSpPr>
            <p:cNvPr id="56" name="Arc 55"/>
            <p:cNvSpPr/>
            <p:nvPr/>
          </p:nvSpPr>
          <p:spPr>
            <a:xfrm>
              <a:off x="5072066" y="1000108"/>
              <a:ext cx="1000132" cy="928694"/>
            </a:xfrm>
            <a:prstGeom prst="arc">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59" name="TextBox 58"/>
          <p:cNvSpPr txBox="1"/>
          <p:nvPr/>
        </p:nvSpPr>
        <p:spPr>
          <a:xfrm>
            <a:off x="-32" y="-24"/>
            <a:ext cx="3143272"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Energy dynamics within a cell</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42334" t="26203" r="25567" b="16704"/>
          <a:stretch>
            <a:fillRect/>
          </a:stretch>
        </p:blipFill>
        <p:spPr bwMode="auto">
          <a:xfrm>
            <a:off x="2051720" y="620688"/>
            <a:ext cx="5486400" cy="5486400"/>
          </a:xfrm>
          <a:prstGeom prst="rect">
            <a:avLst/>
          </a:prstGeom>
          <a:noFill/>
          <a:ln w="9525">
            <a:noFill/>
            <a:miter lim="800000"/>
            <a:headEnd/>
            <a:tailEnd/>
          </a:ln>
        </p:spPr>
      </p:pic>
      <p:sp>
        <p:nvSpPr>
          <p:cNvPr id="3" name="TextBox 2"/>
          <p:cNvSpPr txBox="1"/>
          <p:nvPr/>
        </p:nvSpPr>
        <p:spPr>
          <a:xfrm>
            <a:off x="-32" y="-24"/>
            <a:ext cx="1835728"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The Bohr Effect</a:t>
            </a:r>
            <a:endParaRPr lang="en-IN"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erstock_40584751.jpg"/>
          <p:cNvPicPr>
            <a:picLocks noChangeAspect="1"/>
          </p:cNvPicPr>
          <p:nvPr/>
        </p:nvPicPr>
        <p:blipFill>
          <a:blip r:embed="rId2" cstate="print"/>
          <a:stretch>
            <a:fillRect/>
          </a:stretch>
        </p:blipFill>
        <p:spPr>
          <a:xfrm>
            <a:off x="285720" y="714356"/>
            <a:ext cx="5578797" cy="3960000"/>
          </a:xfrm>
          <a:prstGeom prst="rect">
            <a:avLst/>
          </a:prstGeom>
        </p:spPr>
      </p:pic>
      <p:sp>
        <p:nvSpPr>
          <p:cNvPr id="6" name="TextBox 5"/>
          <p:cNvSpPr txBox="1"/>
          <p:nvPr/>
        </p:nvSpPr>
        <p:spPr>
          <a:xfrm>
            <a:off x="142844" y="142852"/>
            <a:ext cx="4929222" cy="369332"/>
          </a:xfrm>
          <a:prstGeom prst="rect">
            <a:avLst/>
          </a:prstGeom>
          <a:noFill/>
        </p:spPr>
        <p:txBody>
          <a:bodyPr wrap="square" rtlCol="0">
            <a:spAutoFit/>
          </a:bodyPr>
          <a:lstStyle/>
          <a:p>
            <a:r>
              <a:rPr lang="en-US" b="1" dirty="0" smtClean="0"/>
              <a:t>Carbon monoxide – the poison</a:t>
            </a:r>
            <a:endParaRPr lang="en-IN" b="1" dirty="0"/>
          </a:p>
        </p:txBody>
      </p:sp>
      <p:sp>
        <p:nvSpPr>
          <p:cNvPr id="8" name="TextBox 7"/>
          <p:cNvSpPr txBox="1"/>
          <p:nvPr/>
        </p:nvSpPr>
        <p:spPr>
          <a:xfrm>
            <a:off x="785786" y="4929198"/>
            <a:ext cx="6500858" cy="1754326"/>
          </a:xfrm>
          <a:prstGeom prst="rect">
            <a:avLst/>
          </a:prstGeom>
          <a:noFill/>
        </p:spPr>
        <p:txBody>
          <a:bodyPr wrap="square" rtlCol="0">
            <a:spAutoFit/>
          </a:bodyPr>
          <a:lstStyle/>
          <a:p>
            <a:pPr algn="just"/>
            <a:r>
              <a:rPr lang="en-US" b="1" dirty="0" smtClean="0"/>
              <a:t>Carbon monoxide has 100,000 times more affinity to </a:t>
            </a:r>
            <a:r>
              <a:rPr lang="en-US" b="1" dirty="0" err="1" smtClean="0"/>
              <a:t>heme</a:t>
            </a:r>
            <a:r>
              <a:rPr lang="en-US" b="1" dirty="0" smtClean="0"/>
              <a:t> than Oxygen. </a:t>
            </a:r>
          </a:p>
          <a:p>
            <a:pPr algn="just"/>
            <a:r>
              <a:rPr lang="en-US" b="1" dirty="0" smtClean="0"/>
              <a:t>But as it is strained in the binding pocket, its affinity is reduced 1000 times.</a:t>
            </a:r>
          </a:p>
          <a:p>
            <a:pPr algn="just"/>
            <a:r>
              <a:rPr lang="en-US" b="1" dirty="0" smtClean="0"/>
              <a:t>Still it is able to bind hemoglobin with 100 times more affinity.</a:t>
            </a:r>
          </a:p>
          <a:p>
            <a:pPr algn="just"/>
            <a:endParaRPr lang="en-IN" b="1" dirty="0"/>
          </a:p>
        </p:txBody>
      </p:sp>
      <p:pic>
        <p:nvPicPr>
          <p:cNvPr id="9" name="Picture 3"/>
          <p:cNvPicPr>
            <a:picLocks noChangeAspect="1" noChangeArrowheads="1"/>
          </p:cNvPicPr>
          <p:nvPr/>
        </p:nvPicPr>
        <p:blipFill>
          <a:blip r:embed="rId3" cstate="print"/>
          <a:srcRect l="42826" t="19531" r="26976" b="23828"/>
          <a:stretch>
            <a:fillRect/>
          </a:stretch>
        </p:blipFill>
        <p:spPr bwMode="auto">
          <a:xfrm>
            <a:off x="5929322" y="1000108"/>
            <a:ext cx="3072414" cy="3240000"/>
          </a:xfrm>
          <a:prstGeom prst="rect">
            <a:avLst/>
          </a:prstGeom>
          <a:noFill/>
          <a:ln w="9525">
            <a:solidFill>
              <a:schemeClr val="tx1">
                <a:lumMod val="75000"/>
                <a:lumOff val="25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6782" y="3657431"/>
            <a:ext cx="7469994" cy="1200329"/>
          </a:xfrm>
          <a:prstGeom prst="rect">
            <a:avLst/>
          </a:prstGeom>
          <a:noFill/>
        </p:spPr>
        <p:txBody>
          <a:bodyPr wrap="square" rtlCol="0">
            <a:spAutoFit/>
          </a:bodyPr>
          <a:lstStyle/>
          <a:p>
            <a:r>
              <a:rPr lang="en-US" b="1" dirty="0" smtClean="0">
                <a:solidFill>
                  <a:schemeClr val="accent2">
                    <a:lumMod val="75000"/>
                  </a:schemeClr>
                </a:solidFill>
              </a:rPr>
              <a:t>Evolution of:</a:t>
            </a:r>
          </a:p>
          <a:p>
            <a:r>
              <a:rPr lang="en-US" b="1" dirty="0" smtClean="0">
                <a:solidFill>
                  <a:schemeClr val="accent2">
                    <a:lumMod val="75000"/>
                  </a:schemeClr>
                </a:solidFill>
              </a:rPr>
              <a:t>1. Anatomical pump and pipelines (heart and blood vessels)</a:t>
            </a:r>
          </a:p>
          <a:p>
            <a:r>
              <a:rPr lang="en-US" b="1" dirty="0" smtClean="0">
                <a:solidFill>
                  <a:schemeClr val="accent2">
                    <a:lumMod val="75000"/>
                  </a:schemeClr>
                </a:solidFill>
              </a:rPr>
              <a:t>2. Carriers with reversible binding abilities (hemoglobin)</a:t>
            </a:r>
          </a:p>
          <a:p>
            <a:r>
              <a:rPr lang="en-US" b="1" dirty="0" smtClean="0">
                <a:solidFill>
                  <a:schemeClr val="accent2">
                    <a:lumMod val="75000"/>
                  </a:schemeClr>
                </a:solidFill>
              </a:rPr>
              <a:t>..makes large multi-cellular animals possible on earth.</a:t>
            </a:r>
          </a:p>
        </p:txBody>
      </p:sp>
      <p:grpSp>
        <p:nvGrpSpPr>
          <p:cNvPr id="2" name="Group 8"/>
          <p:cNvGrpSpPr/>
          <p:nvPr/>
        </p:nvGrpSpPr>
        <p:grpSpPr>
          <a:xfrm>
            <a:off x="683568" y="557925"/>
            <a:ext cx="7215238" cy="2862322"/>
            <a:chOff x="500034" y="714356"/>
            <a:chExt cx="7215238" cy="2862322"/>
          </a:xfrm>
        </p:grpSpPr>
        <p:sp>
          <p:nvSpPr>
            <p:cNvPr id="5" name="TextBox 4"/>
            <p:cNvSpPr txBox="1"/>
            <p:nvPr/>
          </p:nvSpPr>
          <p:spPr>
            <a:xfrm>
              <a:off x="500034" y="714356"/>
              <a:ext cx="7215238" cy="2862322"/>
            </a:xfrm>
            <a:prstGeom prst="rect">
              <a:avLst/>
            </a:prstGeom>
            <a:solidFill>
              <a:schemeClr val="tx2">
                <a:lumMod val="20000"/>
                <a:lumOff val="80000"/>
              </a:schemeClr>
            </a:solidFill>
            <a:ln>
              <a:solidFill>
                <a:schemeClr val="tx2">
                  <a:lumMod val="75000"/>
                </a:schemeClr>
              </a:solidFill>
            </a:ln>
          </p:spPr>
          <p:txBody>
            <a:bodyPr wrap="square" rtlCol="0">
              <a:spAutoFit/>
            </a:bodyPr>
            <a:lstStyle/>
            <a:p>
              <a:pPr algn="just"/>
              <a:r>
                <a:rPr lang="en-US" b="1" u="sng" dirty="0" smtClean="0"/>
                <a:t>Summary</a:t>
              </a:r>
            </a:p>
            <a:p>
              <a:pPr algn="just"/>
              <a:endParaRPr lang="en-US" b="1" dirty="0" smtClean="0"/>
            </a:p>
            <a:p>
              <a:pPr marL="342900" indent="-342900" algn="just"/>
              <a:endParaRPr lang="en-US" b="1" dirty="0" smtClean="0"/>
            </a:p>
            <a:p>
              <a:pPr marL="342900" indent="-342900" algn="just">
                <a:buAutoNum type="arabicPeriod"/>
              </a:pPr>
              <a:r>
                <a:rPr lang="en-US" b="1" dirty="0" smtClean="0"/>
                <a:t>Exchange of essential gases : lungs          blood          remote tissues</a:t>
              </a:r>
            </a:p>
            <a:p>
              <a:pPr marL="342900" indent="-342900" algn="just">
                <a:buAutoNum type="arabicPeriod"/>
              </a:pPr>
              <a:endParaRPr lang="en-US" b="1" dirty="0" smtClean="0"/>
            </a:p>
            <a:p>
              <a:pPr marL="342900" indent="-342900" algn="just">
                <a:buFontTx/>
                <a:buAutoNum type="arabicPeriod"/>
              </a:pPr>
              <a:r>
                <a:rPr lang="en-US" b="1" dirty="0" smtClean="0"/>
                <a:t>Physics of fluid flow</a:t>
              </a:r>
            </a:p>
            <a:p>
              <a:pPr marL="342900" indent="-342900" algn="just">
                <a:buFontTx/>
                <a:buAutoNum type="arabicPeriod"/>
              </a:pPr>
              <a:endParaRPr lang="en-US" b="1" dirty="0" smtClean="0"/>
            </a:p>
            <a:p>
              <a:pPr marL="342900" indent="-342900" algn="just">
                <a:buAutoNum type="arabicPeriod"/>
              </a:pPr>
              <a:r>
                <a:rPr lang="en-US" b="1" dirty="0" smtClean="0"/>
                <a:t>Chemistry of reversible binding of </a:t>
              </a:r>
              <a:r>
                <a:rPr lang="en-US" b="1" dirty="0" err="1" smtClean="0"/>
                <a:t>Hb</a:t>
              </a:r>
              <a:endParaRPr lang="en-US" b="1" dirty="0" smtClean="0"/>
            </a:p>
            <a:p>
              <a:pPr marL="342900" indent="-342900" algn="just">
                <a:buAutoNum type="arabicPeriod"/>
              </a:pPr>
              <a:endParaRPr lang="en-US" b="1" dirty="0" smtClean="0"/>
            </a:p>
            <a:p>
              <a:pPr marL="342900" indent="-342900" algn="just">
                <a:buAutoNum type="arabicPeriod"/>
              </a:pPr>
              <a:endParaRPr lang="en-US" b="1" dirty="0" smtClean="0"/>
            </a:p>
          </p:txBody>
        </p:sp>
        <p:cxnSp>
          <p:nvCxnSpPr>
            <p:cNvPr id="7" name="Straight Arrow Connector 6"/>
            <p:cNvCxnSpPr/>
            <p:nvPr/>
          </p:nvCxnSpPr>
          <p:spPr>
            <a:xfrm>
              <a:off x="4272102" y="1729986"/>
              <a:ext cx="284400" cy="15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5342320" y="1729986"/>
              <a:ext cx="284400" cy="15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grpSp>
      <p:sp>
        <p:nvSpPr>
          <p:cNvPr id="11" name="TextBox 10"/>
          <p:cNvSpPr txBox="1"/>
          <p:nvPr/>
        </p:nvSpPr>
        <p:spPr>
          <a:xfrm>
            <a:off x="0" y="6500834"/>
            <a:ext cx="4500562" cy="584775"/>
          </a:xfrm>
          <a:prstGeom prst="rect">
            <a:avLst/>
          </a:prstGeom>
          <a:noFill/>
        </p:spPr>
        <p:txBody>
          <a:bodyPr wrap="square" rtlCol="0">
            <a:spAutoFit/>
          </a:bodyPr>
          <a:lstStyle/>
          <a:p>
            <a:r>
              <a:rPr lang="en-US" sz="1600" dirty="0" smtClean="0"/>
              <a:t>Reference: </a:t>
            </a:r>
            <a:r>
              <a:rPr lang="en-US" sz="1600" dirty="0" err="1" smtClean="0"/>
              <a:t>Lehninger</a:t>
            </a:r>
            <a:r>
              <a:rPr lang="en-US" sz="1600" dirty="0" smtClean="0"/>
              <a:t> 6</a:t>
            </a:r>
            <a:r>
              <a:rPr lang="en-US" sz="1600" baseline="30000" dirty="0" smtClean="0"/>
              <a:t>th</a:t>
            </a:r>
            <a:r>
              <a:rPr lang="en-US" sz="1600" dirty="0" smtClean="0"/>
              <a:t> edition </a:t>
            </a:r>
            <a:r>
              <a:rPr lang="en-US" sz="1600" dirty="0" err="1" smtClean="0"/>
              <a:t>Biochemsitry</a:t>
            </a:r>
            <a:endParaRPr lang="en-US" sz="1600" dirty="0" smtClean="0"/>
          </a:p>
          <a:p>
            <a:endParaRPr lang="en-I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86512" y="5572140"/>
            <a:ext cx="1357322" cy="369332"/>
          </a:xfrm>
          <a:prstGeom prst="rect">
            <a:avLst/>
          </a:prstGeom>
          <a:solidFill>
            <a:schemeClr val="tx2">
              <a:lumMod val="20000"/>
              <a:lumOff val="80000"/>
            </a:schemeClr>
          </a:solidFill>
          <a:ln>
            <a:solidFill>
              <a:schemeClr val="tx1"/>
            </a:solidFill>
          </a:ln>
          <a:scene3d>
            <a:camera prst="orthographicFront"/>
            <a:lightRig rig="threePt" dir="t"/>
          </a:scene3d>
          <a:sp3d>
            <a:bevelT w="152400" h="50800" prst="softRound"/>
          </a:sp3d>
        </p:spPr>
        <p:txBody>
          <a:bodyPr wrap="square" rtlCol="0">
            <a:spAutoFit/>
          </a:bodyPr>
          <a:lstStyle/>
          <a:p>
            <a:r>
              <a:rPr lang="en-US" b="1" dirty="0" smtClean="0"/>
              <a:t>Thank you.</a:t>
            </a:r>
            <a:endParaRPr lang="en-IN" b="1" dirty="0"/>
          </a:p>
        </p:txBody>
      </p:sp>
      <p:pic>
        <p:nvPicPr>
          <p:cNvPr id="3" name="Picture 2" descr="Arthropleura, Parco Natura Viva"/>
          <p:cNvPicPr>
            <a:picLocks noChangeAspect="1" noChangeArrowheads="1"/>
          </p:cNvPicPr>
          <p:nvPr/>
        </p:nvPicPr>
        <p:blipFill>
          <a:blip r:embed="rId2"/>
          <a:srcRect/>
          <a:stretch>
            <a:fillRect/>
          </a:stretch>
        </p:blipFill>
        <p:spPr bwMode="auto">
          <a:xfrm>
            <a:off x="2453383" y="1477694"/>
            <a:ext cx="4118881" cy="2880000"/>
          </a:xfrm>
          <a:prstGeom prst="rect">
            <a:avLst/>
          </a:prstGeom>
          <a:noFill/>
        </p:spPr>
      </p:pic>
      <p:sp>
        <p:nvSpPr>
          <p:cNvPr id="4" name="TextBox 3"/>
          <p:cNvSpPr txBox="1"/>
          <p:nvPr/>
        </p:nvSpPr>
        <p:spPr>
          <a:xfrm>
            <a:off x="2428860" y="4357694"/>
            <a:ext cx="1857388" cy="369332"/>
          </a:xfrm>
          <a:prstGeom prst="rect">
            <a:avLst/>
          </a:prstGeom>
          <a:noFill/>
        </p:spPr>
        <p:txBody>
          <a:bodyPr wrap="square" rtlCol="0">
            <a:spAutoFit/>
          </a:bodyPr>
          <a:lstStyle/>
          <a:p>
            <a:r>
              <a:rPr lang="en-IN" i="1" dirty="0" err="1" smtClean="0"/>
              <a:t>Arthropluera</a:t>
            </a:r>
            <a:endParaRPr lang="en-IN" i="1" dirty="0"/>
          </a:p>
        </p:txBody>
      </p:sp>
      <p:grpSp>
        <p:nvGrpSpPr>
          <p:cNvPr id="13" name="Group 12"/>
          <p:cNvGrpSpPr/>
          <p:nvPr/>
        </p:nvGrpSpPr>
        <p:grpSpPr>
          <a:xfrm>
            <a:off x="5856296" y="4429132"/>
            <a:ext cx="715968" cy="71438"/>
            <a:chOff x="5499106" y="4429132"/>
            <a:chExt cx="1073158" cy="142876"/>
          </a:xfrm>
        </p:grpSpPr>
        <p:cxnSp>
          <p:nvCxnSpPr>
            <p:cNvPr id="6" name="Straight Connector 5"/>
            <p:cNvCxnSpPr/>
            <p:nvPr/>
          </p:nvCxnSpPr>
          <p:spPr>
            <a:xfrm>
              <a:off x="5500693" y="4485072"/>
              <a:ext cx="1071571" cy="1588"/>
            </a:xfrm>
            <a:prstGeom prst="line">
              <a:avLst/>
            </a:prstGeom>
            <a:ln w="12700"/>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rot="5400000">
              <a:off x="5429700" y="4501014"/>
              <a:ext cx="140400" cy="1588"/>
            </a:xfrm>
            <a:prstGeom prst="line">
              <a:avLst/>
            </a:prstGeom>
            <a:ln w="12700"/>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rot="5400000">
              <a:off x="6501270" y="4498538"/>
              <a:ext cx="140400" cy="1588"/>
            </a:xfrm>
            <a:prstGeom prst="line">
              <a:avLst/>
            </a:prstGeom>
            <a:ln w="12700"/>
          </p:spPr>
          <p:style>
            <a:lnRef idx="2">
              <a:schemeClr val="dk1"/>
            </a:lnRef>
            <a:fillRef idx="0">
              <a:schemeClr val="dk1"/>
            </a:fillRef>
            <a:effectRef idx="1">
              <a:schemeClr val="dk1"/>
            </a:effectRef>
            <a:fontRef idx="minor">
              <a:schemeClr val="tx1"/>
            </a:fontRef>
          </p:style>
        </p:cxnSp>
      </p:grpSp>
      <p:sp>
        <p:nvSpPr>
          <p:cNvPr id="14" name="TextBox 13"/>
          <p:cNvSpPr txBox="1"/>
          <p:nvPr/>
        </p:nvSpPr>
        <p:spPr>
          <a:xfrm>
            <a:off x="5929322" y="4447768"/>
            <a:ext cx="714380" cy="338554"/>
          </a:xfrm>
          <a:prstGeom prst="rect">
            <a:avLst/>
          </a:prstGeom>
          <a:noFill/>
        </p:spPr>
        <p:txBody>
          <a:bodyPr wrap="square" rtlCol="0">
            <a:spAutoFit/>
          </a:bodyPr>
          <a:lstStyle/>
          <a:p>
            <a:r>
              <a:rPr lang="en-US" sz="1600" dirty="0" smtClean="0"/>
              <a:t>9 ft</a:t>
            </a:r>
            <a:endParaRPr lang="en-IN" sz="1600" dirty="0"/>
          </a:p>
        </p:txBody>
      </p:sp>
    </p:spTree>
    <p:extLst>
      <p:ext uri="{BB962C8B-B14F-4D97-AF65-F5344CB8AC3E}">
        <p14:creationId xmlns:p14="http://schemas.microsoft.com/office/powerpoint/2010/main" val="426413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amble\Desktop\Infestation-2009-Giant-Bug-Movie-600x338.jpg"/>
          <p:cNvPicPr>
            <a:picLocks noChangeAspect="1" noChangeArrowheads="1"/>
          </p:cNvPicPr>
          <p:nvPr/>
        </p:nvPicPr>
        <p:blipFill>
          <a:blip r:embed="rId2"/>
          <a:srcRect/>
          <a:stretch>
            <a:fillRect/>
          </a:stretch>
        </p:blipFill>
        <p:spPr bwMode="auto">
          <a:xfrm>
            <a:off x="1181863" y="714356"/>
            <a:ext cx="6390533" cy="3600000"/>
          </a:xfrm>
          <a:prstGeom prst="rect">
            <a:avLst/>
          </a:prstGeom>
          <a:noFill/>
        </p:spPr>
      </p:pic>
      <p:sp>
        <p:nvSpPr>
          <p:cNvPr id="4" name="TextBox 3"/>
          <p:cNvSpPr txBox="1"/>
          <p:nvPr/>
        </p:nvSpPr>
        <p:spPr>
          <a:xfrm>
            <a:off x="1142976" y="4429132"/>
            <a:ext cx="4214842" cy="369332"/>
          </a:xfrm>
          <a:prstGeom prst="rect">
            <a:avLst/>
          </a:prstGeom>
          <a:noFill/>
        </p:spPr>
        <p:txBody>
          <a:bodyPr wrap="square" rtlCol="0">
            <a:spAutoFit/>
          </a:bodyPr>
          <a:lstStyle/>
          <a:p>
            <a:r>
              <a:rPr lang="en-US" b="1" dirty="0" smtClean="0"/>
              <a:t>Still from movie- </a:t>
            </a:r>
            <a:r>
              <a:rPr lang="en-US" b="1" i="1" dirty="0" smtClean="0"/>
              <a:t>8 legged creeps. </a:t>
            </a:r>
            <a:endParaRPr lang="en-IN" b="1" i="1" dirty="0"/>
          </a:p>
        </p:txBody>
      </p:sp>
      <p:sp>
        <p:nvSpPr>
          <p:cNvPr id="5" name="TextBox 4"/>
          <p:cNvSpPr txBox="1"/>
          <p:nvPr/>
        </p:nvSpPr>
        <p:spPr>
          <a:xfrm>
            <a:off x="1071538" y="5214950"/>
            <a:ext cx="6429420" cy="369332"/>
          </a:xfrm>
          <a:prstGeom prst="rect">
            <a:avLst/>
          </a:prstGeom>
          <a:noFill/>
        </p:spPr>
        <p:txBody>
          <a:bodyPr wrap="square" rtlCol="0">
            <a:spAutoFit/>
          </a:bodyPr>
          <a:lstStyle/>
          <a:p>
            <a:r>
              <a:rPr lang="en-US" b="1" dirty="0" smtClean="0"/>
              <a:t>Do such large sized insects exist in nature?</a:t>
            </a:r>
            <a:endParaRPr lang="en-IN" b="1" dirty="0"/>
          </a:p>
        </p:txBody>
      </p:sp>
    </p:spTree>
    <p:extLst>
      <p:ext uri="{BB962C8B-B14F-4D97-AF65-F5344CB8AC3E}">
        <p14:creationId xmlns:p14="http://schemas.microsoft.com/office/powerpoint/2010/main" val="3065919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pen and Closed circulatory system_thumb[7].gif"/>
          <p:cNvPicPr>
            <a:picLocks noChangeAspect="1"/>
          </p:cNvPicPr>
          <p:nvPr/>
        </p:nvPicPr>
        <p:blipFill>
          <a:blip r:embed="rId2" cstate="print"/>
          <a:srcRect l="52177" b="55700"/>
          <a:stretch>
            <a:fillRect/>
          </a:stretch>
        </p:blipFill>
        <p:spPr>
          <a:xfrm>
            <a:off x="4857720" y="3845486"/>
            <a:ext cx="2928958" cy="1776426"/>
          </a:xfrm>
          <a:prstGeom prst="rect">
            <a:avLst/>
          </a:prstGeom>
        </p:spPr>
      </p:pic>
      <p:sp>
        <p:nvSpPr>
          <p:cNvPr id="5" name="TextBox 4"/>
          <p:cNvSpPr txBox="1"/>
          <p:nvPr/>
        </p:nvSpPr>
        <p:spPr>
          <a:xfrm>
            <a:off x="0" y="130710"/>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Types of Circulatory system</a:t>
            </a:r>
            <a:endParaRPr lang="en-IN" b="1" dirty="0"/>
          </a:p>
        </p:txBody>
      </p:sp>
      <p:pic>
        <p:nvPicPr>
          <p:cNvPr id="9" name="Picture 8" descr="Open and Closed circulatory system_thumb[7].gif"/>
          <p:cNvPicPr>
            <a:picLocks noChangeAspect="1"/>
          </p:cNvPicPr>
          <p:nvPr/>
        </p:nvPicPr>
        <p:blipFill>
          <a:blip r:embed="rId2" cstate="print"/>
          <a:srcRect l="50000" t="42756" b="10926"/>
          <a:stretch>
            <a:fillRect/>
          </a:stretch>
        </p:blipFill>
        <p:spPr>
          <a:xfrm>
            <a:off x="4714844" y="1102542"/>
            <a:ext cx="3062265" cy="1857388"/>
          </a:xfrm>
          <a:prstGeom prst="rect">
            <a:avLst/>
          </a:prstGeom>
        </p:spPr>
      </p:pic>
      <p:pic>
        <p:nvPicPr>
          <p:cNvPr id="10" name="Picture 9" descr="Open and Closed circulatory system_thumb[7].gif"/>
          <p:cNvPicPr>
            <a:picLocks noChangeAspect="1"/>
          </p:cNvPicPr>
          <p:nvPr/>
        </p:nvPicPr>
        <p:blipFill>
          <a:blip r:embed="rId2" cstate="print"/>
          <a:srcRect t="42756" r="52488" b="10926"/>
          <a:stretch>
            <a:fillRect/>
          </a:stretch>
        </p:blipFill>
        <p:spPr>
          <a:xfrm>
            <a:off x="519082" y="1071546"/>
            <a:ext cx="2909910" cy="1857388"/>
          </a:xfrm>
          <a:prstGeom prst="rect">
            <a:avLst/>
          </a:prstGeom>
        </p:spPr>
      </p:pic>
      <p:sp>
        <p:nvSpPr>
          <p:cNvPr id="12" name="TextBox 11"/>
          <p:cNvSpPr txBox="1"/>
          <p:nvPr/>
        </p:nvSpPr>
        <p:spPr>
          <a:xfrm>
            <a:off x="142844" y="3286124"/>
            <a:ext cx="3857652" cy="369332"/>
          </a:xfrm>
          <a:prstGeom prst="rect">
            <a:avLst/>
          </a:prstGeom>
          <a:noFill/>
        </p:spPr>
        <p:txBody>
          <a:bodyPr wrap="square" rtlCol="0">
            <a:spAutoFit/>
          </a:bodyPr>
          <a:lstStyle/>
          <a:p>
            <a:r>
              <a:rPr lang="en-US" b="1" dirty="0" smtClean="0"/>
              <a:t>Oxygen transport by Passive Diffusion.</a:t>
            </a:r>
            <a:endParaRPr lang="en-IN" b="1" dirty="0"/>
          </a:p>
        </p:txBody>
      </p:sp>
      <p:sp>
        <p:nvSpPr>
          <p:cNvPr id="13" name="Right Arrow 12"/>
          <p:cNvSpPr/>
          <p:nvPr/>
        </p:nvSpPr>
        <p:spPr>
          <a:xfrm>
            <a:off x="571472" y="2857496"/>
            <a:ext cx="2928958" cy="428628"/>
          </a:xfrm>
          <a:prstGeom prst="rightArrow">
            <a:avLst/>
          </a:prstGeom>
          <a:gradFill flip="none" rotWithShape="1">
            <a:gsLst>
              <a:gs pos="0">
                <a:schemeClr val="tx2">
                  <a:lumMod val="60000"/>
                  <a:lumOff val="4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O</a:t>
            </a:r>
            <a:r>
              <a:rPr lang="en-US" b="1" baseline="-25000" dirty="0" smtClean="0">
                <a:solidFill>
                  <a:schemeClr val="tx1"/>
                </a:solidFill>
              </a:rPr>
              <a:t>2</a:t>
            </a:r>
            <a:endParaRPr lang="en-IN" b="1" baseline="-25000" dirty="0">
              <a:solidFill>
                <a:schemeClr val="tx1"/>
              </a:solidFill>
            </a:endParaRPr>
          </a:p>
        </p:txBody>
      </p:sp>
      <p:sp>
        <p:nvSpPr>
          <p:cNvPr id="14" name="TextBox 13"/>
          <p:cNvSpPr txBox="1"/>
          <p:nvPr/>
        </p:nvSpPr>
        <p:spPr>
          <a:xfrm>
            <a:off x="4286248" y="3286124"/>
            <a:ext cx="4357686" cy="369332"/>
          </a:xfrm>
          <a:prstGeom prst="rect">
            <a:avLst/>
          </a:prstGeom>
          <a:noFill/>
        </p:spPr>
        <p:txBody>
          <a:bodyPr wrap="square" rtlCol="0">
            <a:spAutoFit/>
          </a:bodyPr>
          <a:lstStyle/>
          <a:p>
            <a:r>
              <a:rPr lang="en-US" b="1" dirty="0" smtClean="0"/>
              <a:t>Active pumping of Oxygen carrying blood.</a:t>
            </a:r>
            <a:endParaRPr lang="en-IN" b="1" dirty="0"/>
          </a:p>
        </p:txBody>
      </p:sp>
      <p:pic>
        <p:nvPicPr>
          <p:cNvPr id="15" name="Picture 14" descr="Open and Closed circulatory system_thumb[7].gif"/>
          <p:cNvPicPr>
            <a:picLocks noChangeAspect="1"/>
          </p:cNvPicPr>
          <p:nvPr/>
        </p:nvPicPr>
        <p:blipFill>
          <a:blip r:embed="rId2" cstate="print"/>
          <a:srcRect r="52644" b="55700"/>
          <a:stretch>
            <a:fillRect/>
          </a:stretch>
        </p:blipFill>
        <p:spPr>
          <a:xfrm>
            <a:off x="500034" y="3845486"/>
            <a:ext cx="2900341" cy="1776426"/>
          </a:xfrm>
          <a:prstGeom prst="rect">
            <a:avLst/>
          </a:prstGeom>
        </p:spPr>
      </p:pic>
      <p:sp>
        <p:nvSpPr>
          <p:cNvPr id="16" name="TextBox 15"/>
          <p:cNvSpPr txBox="1"/>
          <p:nvPr/>
        </p:nvSpPr>
        <p:spPr>
          <a:xfrm>
            <a:off x="542855" y="702214"/>
            <a:ext cx="2786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b="1" dirty="0" smtClean="0"/>
              <a:t>OPEN Circulatory system</a:t>
            </a:r>
            <a:endParaRPr lang="en-IN" b="1" dirty="0"/>
          </a:p>
        </p:txBody>
      </p:sp>
      <p:sp>
        <p:nvSpPr>
          <p:cNvPr id="17" name="TextBox 16"/>
          <p:cNvSpPr txBox="1"/>
          <p:nvPr/>
        </p:nvSpPr>
        <p:spPr>
          <a:xfrm>
            <a:off x="4857720" y="702214"/>
            <a:ext cx="285752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b="1" dirty="0" smtClean="0"/>
              <a:t>CLOSED Circulatory system</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irculatory System Diagram.png"/>
          <p:cNvPicPr>
            <a:picLocks noChangeAspect="1"/>
          </p:cNvPicPr>
          <p:nvPr/>
        </p:nvPicPr>
        <p:blipFill>
          <a:blip r:embed="rId2" cstate="print"/>
          <a:stretch>
            <a:fillRect/>
          </a:stretch>
        </p:blipFill>
        <p:spPr>
          <a:xfrm>
            <a:off x="357158" y="857232"/>
            <a:ext cx="4059900" cy="4680000"/>
          </a:xfrm>
          <a:prstGeom prst="rect">
            <a:avLst/>
          </a:prstGeom>
        </p:spPr>
      </p:pic>
      <p:pic>
        <p:nvPicPr>
          <p:cNvPr id="5" name="Picture 4" descr="Vein_art_near.png"/>
          <p:cNvPicPr>
            <a:picLocks noChangeAspect="1"/>
          </p:cNvPicPr>
          <p:nvPr/>
        </p:nvPicPr>
        <p:blipFill>
          <a:blip r:embed="rId3" cstate="print"/>
          <a:stretch>
            <a:fillRect/>
          </a:stretch>
        </p:blipFill>
        <p:spPr>
          <a:xfrm>
            <a:off x="6143636" y="4572008"/>
            <a:ext cx="1800000" cy="1800000"/>
          </a:xfrm>
          <a:prstGeom prst="rect">
            <a:avLst/>
          </a:prstGeom>
        </p:spPr>
      </p:pic>
      <p:sp>
        <p:nvSpPr>
          <p:cNvPr id="7" name="TextBox 6"/>
          <p:cNvSpPr txBox="1"/>
          <p:nvPr/>
        </p:nvSpPr>
        <p:spPr>
          <a:xfrm>
            <a:off x="0" y="130710"/>
            <a:ext cx="91440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smtClean="0"/>
              <a:t>Human circulatory system</a:t>
            </a:r>
            <a:endParaRPr lang="en-IN" b="1" dirty="0"/>
          </a:p>
        </p:txBody>
      </p:sp>
      <p:pic>
        <p:nvPicPr>
          <p:cNvPr id="8" name="Picture 7" descr="CG_Heart.gif"/>
          <p:cNvPicPr>
            <a:picLocks noChangeAspect="1"/>
          </p:cNvPicPr>
          <p:nvPr/>
        </p:nvPicPr>
        <p:blipFill>
          <a:blip r:embed="rId4" cstate="print"/>
          <a:stretch>
            <a:fillRect/>
          </a:stretch>
        </p:blipFill>
        <p:spPr>
          <a:xfrm>
            <a:off x="4344000" y="714356"/>
            <a:ext cx="4800000" cy="3600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26bd634ea585916596fb43d1fe07572.jpg"/>
          <p:cNvPicPr>
            <a:picLocks noChangeAspect="1"/>
          </p:cNvPicPr>
          <p:nvPr/>
        </p:nvPicPr>
        <p:blipFill>
          <a:blip r:embed="rId2" cstate="print"/>
          <a:stretch>
            <a:fillRect/>
          </a:stretch>
        </p:blipFill>
        <p:spPr>
          <a:xfrm>
            <a:off x="-36512" y="-27384"/>
            <a:ext cx="9144000" cy="687558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veolus_med.jpeg"/>
          <p:cNvPicPr>
            <a:picLocks noChangeAspect="1"/>
          </p:cNvPicPr>
          <p:nvPr/>
        </p:nvPicPr>
        <p:blipFill>
          <a:blip r:embed="rId2" cstate="print"/>
          <a:stretch>
            <a:fillRect/>
          </a:stretch>
        </p:blipFill>
        <p:spPr>
          <a:xfrm>
            <a:off x="4931906" y="853843"/>
            <a:ext cx="3854936" cy="3600000"/>
          </a:xfrm>
          <a:prstGeom prst="rect">
            <a:avLst/>
          </a:prstGeom>
        </p:spPr>
      </p:pic>
      <p:pic>
        <p:nvPicPr>
          <p:cNvPr id="7" name="Picture 6" descr="Lungs_AnatomyPage2.jpg"/>
          <p:cNvPicPr>
            <a:picLocks noChangeAspect="1"/>
          </p:cNvPicPr>
          <p:nvPr/>
        </p:nvPicPr>
        <p:blipFill>
          <a:blip r:embed="rId3" cstate="print"/>
          <a:stretch>
            <a:fillRect/>
          </a:stretch>
        </p:blipFill>
        <p:spPr>
          <a:xfrm>
            <a:off x="585157" y="1211033"/>
            <a:ext cx="3843967" cy="2880000"/>
          </a:xfrm>
          <a:prstGeom prst="rect">
            <a:avLst/>
          </a:prstGeom>
        </p:spPr>
      </p:pic>
      <p:sp>
        <p:nvSpPr>
          <p:cNvPr id="8" name="TextBox 7"/>
          <p:cNvSpPr txBox="1"/>
          <p:nvPr/>
        </p:nvSpPr>
        <p:spPr>
          <a:xfrm>
            <a:off x="-32" y="-24"/>
            <a:ext cx="514353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Transport of oxygen and Carbon dioxide in humans</a:t>
            </a:r>
            <a:endParaRPr lang="en-IN" b="1" dirty="0"/>
          </a:p>
        </p:txBody>
      </p:sp>
      <p:sp>
        <p:nvSpPr>
          <p:cNvPr id="6" name="Rectangle 5"/>
          <p:cNvSpPr/>
          <p:nvPr/>
        </p:nvSpPr>
        <p:spPr>
          <a:xfrm>
            <a:off x="571472" y="4568619"/>
            <a:ext cx="5429272" cy="646331"/>
          </a:xfrm>
          <a:prstGeom prst="rect">
            <a:avLst/>
          </a:prstGeom>
        </p:spPr>
        <p:txBody>
          <a:bodyPr wrap="square">
            <a:spAutoFit/>
          </a:bodyPr>
          <a:lstStyle/>
          <a:p>
            <a:r>
              <a:rPr lang="en-IN" b="1" dirty="0" err="1" smtClean="0"/>
              <a:t>Fick’s</a:t>
            </a:r>
            <a:r>
              <a:rPr lang="en-IN" b="1" dirty="0" smtClean="0"/>
              <a:t> law of Diffusion: is the molar flux of diffusion is proportional to the concentration gradient. </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dex.jpg"/>
          <p:cNvPicPr>
            <a:picLocks noChangeAspect="1"/>
          </p:cNvPicPr>
          <p:nvPr/>
        </p:nvPicPr>
        <p:blipFill>
          <a:blip r:embed="rId2" cstate="print"/>
          <a:stretch>
            <a:fillRect/>
          </a:stretch>
        </p:blipFill>
        <p:spPr>
          <a:xfrm>
            <a:off x="179343" y="714356"/>
            <a:ext cx="3463963" cy="3240000"/>
          </a:xfrm>
          <a:prstGeom prst="rect">
            <a:avLst/>
          </a:prstGeom>
        </p:spPr>
      </p:pic>
      <p:pic>
        <p:nvPicPr>
          <p:cNvPr id="6" name="Picture 5" descr="800px_COLOURBOX26315116.jpg"/>
          <p:cNvPicPr>
            <a:picLocks noChangeAspect="1"/>
          </p:cNvPicPr>
          <p:nvPr/>
        </p:nvPicPr>
        <p:blipFill>
          <a:blip r:embed="rId3" cstate="print"/>
          <a:srcRect t="32531" b="27781"/>
          <a:stretch>
            <a:fillRect/>
          </a:stretch>
        </p:blipFill>
        <p:spPr>
          <a:xfrm>
            <a:off x="7329871" y="0"/>
            <a:ext cx="1814161" cy="720000"/>
          </a:xfrm>
          <a:prstGeom prst="rect">
            <a:avLst/>
          </a:prstGeom>
        </p:spPr>
      </p:pic>
      <p:sp>
        <p:nvSpPr>
          <p:cNvPr id="11" name="TextBox 10"/>
          <p:cNvSpPr txBox="1"/>
          <p:nvPr/>
        </p:nvSpPr>
        <p:spPr>
          <a:xfrm>
            <a:off x="-32" y="-24"/>
            <a:ext cx="3286148"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The Transport of essential gases</a:t>
            </a:r>
            <a:endParaRPr lang="en-IN" b="1" dirty="0"/>
          </a:p>
        </p:txBody>
      </p:sp>
      <p:graphicFrame>
        <p:nvGraphicFramePr>
          <p:cNvPr id="12" name="Table 11"/>
          <p:cNvGraphicFramePr>
            <a:graphicFrameLocks noGrp="1"/>
          </p:cNvGraphicFramePr>
          <p:nvPr/>
        </p:nvGraphicFramePr>
        <p:xfrm>
          <a:off x="4143372" y="1142984"/>
          <a:ext cx="4524363" cy="2123440"/>
        </p:xfrm>
        <a:graphic>
          <a:graphicData uri="http://schemas.openxmlformats.org/drawingml/2006/table">
            <a:tbl>
              <a:tblPr firstRow="1" bandRow="1">
                <a:tableStyleId>{3B4B98B0-60AC-42C2-AFA5-B58CD77FA1E5}</a:tableStyleId>
              </a:tblPr>
              <a:tblGrid>
                <a:gridCol w="1238215"/>
                <a:gridCol w="1357322"/>
                <a:gridCol w="1928826"/>
              </a:tblGrid>
              <a:tr h="370840">
                <a:tc>
                  <a:txBody>
                    <a:bodyPr/>
                    <a:lstStyle/>
                    <a:p>
                      <a:r>
                        <a:rPr lang="en-US" dirty="0" smtClean="0"/>
                        <a:t>Veins</a:t>
                      </a:r>
                      <a:endParaRPr lang="en-IN" dirty="0"/>
                    </a:p>
                  </a:txBody>
                  <a:tcPr/>
                </a:tc>
                <a:tc>
                  <a:txBody>
                    <a:bodyPr/>
                    <a:lstStyle/>
                    <a:p>
                      <a:r>
                        <a:rPr lang="en-US" dirty="0" smtClean="0"/>
                        <a:t>Number</a:t>
                      </a:r>
                      <a:endParaRPr lang="en-IN" dirty="0"/>
                    </a:p>
                  </a:txBody>
                  <a:tcPr/>
                </a:tc>
                <a:tc>
                  <a:txBody>
                    <a:bodyPr/>
                    <a:lstStyle/>
                    <a:p>
                      <a:r>
                        <a:rPr lang="en-US" dirty="0" smtClean="0"/>
                        <a:t>Aggregate cross sectional area</a:t>
                      </a:r>
                      <a:endParaRPr lang="en-IN" dirty="0"/>
                    </a:p>
                  </a:txBody>
                  <a:tcPr/>
                </a:tc>
              </a:tr>
              <a:tr h="370840">
                <a:tc>
                  <a:txBody>
                    <a:bodyPr/>
                    <a:lstStyle/>
                    <a:p>
                      <a:r>
                        <a:rPr lang="en-US" dirty="0" smtClean="0"/>
                        <a:t>Aorta</a:t>
                      </a:r>
                      <a:endParaRPr lang="en-IN" dirty="0"/>
                    </a:p>
                  </a:txBody>
                  <a:tcPr/>
                </a:tc>
                <a:tc>
                  <a:txBody>
                    <a:bodyPr/>
                    <a:lstStyle/>
                    <a:p>
                      <a:r>
                        <a:rPr lang="en-US" dirty="0" smtClean="0"/>
                        <a:t>1</a:t>
                      </a:r>
                      <a:endParaRPr lang="en-IN" dirty="0"/>
                    </a:p>
                  </a:txBody>
                  <a:tcPr/>
                </a:tc>
                <a:tc>
                  <a:txBody>
                    <a:bodyPr/>
                    <a:lstStyle/>
                    <a:p>
                      <a:r>
                        <a:rPr lang="en-US" dirty="0" smtClean="0"/>
                        <a:t>4</a:t>
                      </a:r>
                      <a:endParaRPr lang="en-IN" dirty="0"/>
                    </a:p>
                  </a:txBody>
                  <a:tcPr/>
                </a:tc>
              </a:tr>
              <a:tr h="370840">
                <a:tc>
                  <a:txBody>
                    <a:bodyPr/>
                    <a:lstStyle/>
                    <a:p>
                      <a:r>
                        <a:rPr lang="en-US" dirty="0" smtClean="0"/>
                        <a:t>Arteries</a:t>
                      </a:r>
                      <a:endParaRPr lang="en-IN" dirty="0"/>
                    </a:p>
                  </a:txBody>
                  <a:tcPr/>
                </a:tc>
                <a:tc>
                  <a:txBody>
                    <a:bodyPr/>
                    <a:lstStyle/>
                    <a:p>
                      <a:r>
                        <a:rPr lang="en-US" dirty="0" smtClean="0"/>
                        <a:t>8000</a:t>
                      </a:r>
                      <a:endParaRPr lang="en-IN" dirty="0"/>
                    </a:p>
                  </a:txBody>
                  <a:tcPr/>
                </a:tc>
                <a:tc>
                  <a:txBody>
                    <a:bodyPr/>
                    <a:lstStyle/>
                    <a:p>
                      <a:r>
                        <a:rPr lang="en-US" dirty="0" smtClean="0"/>
                        <a:t>63</a:t>
                      </a:r>
                      <a:endParaRPr lang="en-IN" dirty="0"/>
                    </a:p>
                  </a:txBody>
                  <a:tcPr/>
                </a:tc>
              </a:tr>
              <a:tr h="370840">
                <a:tc>
                  <a:txBody>
                    <a:bodyPr/>
                    <a:lstStyle/>
                    <a:p>
                      <a:r>
                        <a:rPr lang="en-US" dirty="0" smtClean="0"/>
                        <a:t>Arterioles</a:t>
                      </a:r>
                      <a:endParaRPr lang="en-IN" dirty="0"/>
                    </a:p>
                  </a:txBody>
                  <a:tcPr/>
                </a:tc>
                <a:tc>
                  <a:txBody>
                    <a:bodyPr/>
                    <a:lstStyle/>
                    <a:p>
                      <a:r>
                        <a:rPr lang="en-US" dirty="0" smtClean="0"/>
                        <a:t>2*10</a:t>
                      </a:r>
                      <a:r>
                        <a:rPr lang="en-US" baseline="30000" dirty="0" smtClean="0"/>
                        <a:t>7</a:t>
                      </a:r>
                      <a:endParaRPr lang="en-IN" baseline="30000" dirty="0"/>
                    </a:p>
                  </a:txBody>
                  <a:tcPr/>
                </a:tc>
                <a:tc>
                  <a:txBody>
                    <a:bodyPr/>
                    <a:lstStyle/>
                    <a:p>
                      <a:r>
                        <a:rPr lang="en-US" dirty="0" smtClean="0"/>
                        <a:t>141</a:t>
                      </a:r>
                      <a:endParaRPr lang="en-IN" dirty="0"/>
                    </a:p>
                  </a:txBody>
                  <a:tcPr/>
                </a:tc>
              </a:tr>
              <a:tr h="370840">
                <a:tc>
                  <a:txBody>
                    <a:bodyPr/>
                    <a:lstStyle/>
                    <a:p>
                      <a:r>
                        <a:rPr lang="en-US" dirty="0" smtClean="0"/>
                        <a:t>Capillaries</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1.4*10</a:t>
                      </a:r>
                      <a:r>
                        <a:rPr lang="en-US" baseline="30000" dirty="0" smtClean="0"/>
                        <a:t>10</a:t>
                      </a:r>
                      <a:endParaRPr lang="en-IN" dirty="0"/>
                    </a:p>
                  </a:txBody>
                  <a:tcPr/>
                </a:tc>
                <a:tc>
                  <a:txBody>
                    <a:bodyPr/>
                    <a:lstStyle/>
                    <a:p>
                      <a:r>
                        <a:rPr lang="en-US" dirty="0" smtClean="0"/>
                        <a:t>2827</a:t>
                      </a:r>
                      <a:endParaRPr lang="en-IN" dirty="0"/>
                    </a:p>
                  </a:txBody>
                  <a:tcPr/>
                </a:tc>
              </a:tr>
            </a:tbl>
          </a:graphicData>
        </a:graphic>
      </p:graphicFrame>
      <p:sp>
        <p:nvSpPr>
          <p:cNvPr id="16" name="TextBox 15"/>
          <p:cNvSpPr txBox="1"/>
          <p:nvPr/>
        </p:nvSpPr>
        <p:spPr>
          <a:xfrm>
            <a:off x="785786" y="5925941"/>
            <a:ext cx="7572428" cy="646331"/>
          </a:xfrm>
          <a:prstGeom prst="rect">
            <a:avLst/>
          </a:prstGeom>
          <a:noFill/>
        </p:spPr>
        <p:txBody>
          <a:bodyPr wrap="square" rtlCol="0">
            <a:spAutoFit/>
          </a:bodyPr>
          <a:lstStyle/>
          <a:p>
            <a:r>
              <a:rPr lang="en-US" b="1" dirty="0" smtClean="0"/>
              <a:t>As the total cross sectional area of the vessels increases, the velocity of the flow decreases. This facilitates the exchange of gases.</a:t>
            </a:r>
            <a:endParaRPr lang="en-IN" b="1" dirty="0"/>
          </a:p>
        </p:txBody>
      </p:sp>
      <p:pic>
        <p:nvPicPr>
          <p:cNvPr id="7" name="Picture 6" descr="2D_diagrams_of_types_of_blood_vessels.jpg"/>
          <p:cNvPicPr>
            <a:picLocks noChangeAspect="1"/>
          </p:cNvPicPr>
          <p:nvPr/>
        </p:nvPicPr>
        <p:blipFill>
          <a:blip r:embed="rId4" cstate="print"/>
          <a:srcRect l="3759" t="7079" r="24060" b="9956"/>
          <a:stretch>
            <a:fillRect/>
          </a:stretch>
        </p:blipFill>
        <p:spPr>
          <a:xfrm>
            <a:off x="2071670" y="4000504"/>
            <a:ext cx="4572032" cy="1785950"/>
          </a:xfrm>
          <a:prstGeom prst="rect">
            <a:avLst/>
          </a:prstGeom>
          <a:ln>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ndex.jpg"/>
          <p:cNvPicPr>
            <a:picLocks noChangeAspect="1"/>
          </p:cNvPicPr>
          <p:nvPr/>
        </p:nvPicPr>
        <p:blipFill>
          <a:blip r:embed="rId2" cstate="print"/>
          <a:srcRect l="6641" r="5959"/>
          <a:stretch>
            <a:fillRect/>
          </a:stretch>
        </p:blipFill>
        <p:spPr>
          <a:xfrm>
            <a:off x="5715009" y="623248"/>
            <a:ext cx="2750363" cy="2520000"/>
          </a:xfrm>
          <a:prstGeom prst="rect">
            <a:avLst/>
          </a:prstGeom>
          <a:ln>
            <a:solidFill>
              <a:schemeClr val="bg1">
                <a:lumMod val="75000"/>
              </a:schemeClr>
            </a:solidFill>
          </a:ln>
        </p:spPr>
      </p:pic>
      <p:sp>
        <p:nvSpPr>
          <p:cNvPr id="7" name="TextBox 6"/>
          <p:cNvSpPr txBox="1"/>
          <p:nvPr/>
        </p:nvSpPr>
        <p:spPr>
          <a:xfrm>
            <a:off x="-32" y="-24"/>
            <a:ext cx="3500462"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smtClean="0"/>
              <a:t>Hemoglobin: the carrier molecule</a:t>
            </a:r>
            <a:endParaRPr lang="en-IN" b="1" dirty="0"/>
          </a:p>
        </p:txBody>
      </p:sp>
      <p:pic>
        <p:nvPicPr>
          <p:cNvPr id="9" name="Picture 3"/>
          <p:cNvPicPr>
            <a:picLocks noChangeAspect="1" noChangeArrowheads="1"/>
          </p:cNvPicPr>
          <p:nvPr/>
        </p:nvPicPr>
        <p:blipFill>
          <a:blip r:embed="rId3" cstate="print"/>
          <a:srcRect l="42826" t="19531" r="26976" b="23828"/>
          <a:stretch>
            <a:fillRect/>
          </a:stretch>
        </p:blipFill>
        <p:spPr bwMode="auto">
          <a:xfrm>
            <a:off x="5785866" y="3475148"/>
            <a:ext cx="3072414" cy="3240000"/>
          </a:xfrm>
          <a:prstGeom prst="rect">
            <a:avLst/>
          </a:prstGeom>
          <a:noFill/>
          <a:ln w="9525">
            <a:solidFill>
              <a:schemeClr val="tx1">
                <a:lumMod val="75000"/>
                <a:lumOff val="25000"/>
              </a:schemeClr>
            </a:solidFill>
            <a:miter lim="800000"/>
            <a:headEnd/>
            <a:tailEnd/>
          </a:ln>
          <a:effectLst/>
        </p:spPr>
      </p:pic>
      <p:pic>
        <p:nvPicPr>
          <p:cNvPr id="11" name="Picture 10" descr="140424125239_1_540x360.jpg"/>
          <p:cNvPicPr>
            <a:picLocks noChangeAspect="1"/>
          </p:cNvPicPr>
          <p:nvPr/>
        </p:nvPicPr>
        <p:blipFill>
          <a:blip r:embed="rId4" cstate="print"/>
          <a:stretch>
            <a:fillRect/>
          </a:stretch>
        </p:blipFill>
        <p:spPr>
          <a:xfrm>
            <a:off x="767722" y="1142984"/>
            <a:ext cx="4161468" cy="2520000"/>
          </a:xfrm>
          <a:prstGeom prst="rect">
            <a:avLst/>
          </a:prstGeom>
        </p:spPr>
      </p:pic>
      <p:cxnSp>
        <p:nvCxnSpPr>
          <p:cNvPr id="13" name="Straight Connector 12"/>
          <p:cNvCxnSpPr/>
          <p:nvPr/>
        </p:nvCxnSpPr>
        <p:spPr>
          <a:xfrm rot="5400000" flipH="1" flipV="1">
            <a:off x="3821901" y="1107265"/>
            <a:ext cx="2286016" cy="13573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57686" y="3000372"/>
            <a:ext cx="1357322" cy="1428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5715008" y="2761114"/>
            <a:ext cx="785818" cy="64294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715140" y="2546800"/>
            <a:ext cx="2214578" cy="92869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800px_COLOURBOX26315116.jpg"/>
          <p:cNvPicPr>
            <a:picLocks noChangeAspect="1"/>
          </p:cNvPicPr>
          <p:nvPr/>
        </p:nvPicPr>
        <p:blipFill>
          <a:blip r:embed="rId5" cstate="print"/>
          <a:srcRect t="32531" b="27781"/>
          <a:stretch>
            <a:fillRect/>
          </a:stretch>
        </p:blipFill>
        <p:spPr>
          <a:xfrm>
            <a:off x="7329840" y="0"/>
            <a:ext cx="1814160" cy="720000"/>
          </a:xfrm>
          <a:prstGeom prst="rect">
            <a:avLst/>
          </a:prstGeom>
        </p:spPr>
      </p:pic>
      <p:sp>
        <p:nvSpPr>
          <p:cNvPr id="14" name="TextBox 13"/>
          <p:cNvSpPr txBox="1"/>
          <p:nvPr/>
        </p:nvSpPr>
        <p:spPr>
          <a:xfrm>
            <a:off x="214282" y="3714752"/>
            <a:ext cx="4929222" cy="923330"/>
          </a:xfrm>
          <a:prstGeom prst="rect">
            <a:avLst/>
          </a:prstGeom>
          <a:noFill/>
        </p:spPr>
        <p:txBody>
          <a:bodyPr wrap="square" rtlCol="0">
            <a:spAutoFit/>
          </a:bodyPr>
          <a:lstStyle/>
          <a:p>
            <a:pPr algn="just"/>
            <a:r>
              <a:rPr lang="en-IN" dirty="0" smtClean="0"/>
              <a:t>Shape of Red Blood Cells- their </a:t>
            </a:r>
            <a:r>
              <a:rPr lang="en-IN" b="1" dirty="0" smtClean="0"/>
              <a:t>biconcave shape</a:t>
            </a:r>
            <a:r>
              <a:rPr lang="en-IN" dirty="0" smtClean="0"/>
              <a:t> gives blood cell a larger surface area – which increases the ability to absorb oxygen.</a:t>
            </a:r>
            <a:endParaRPr lang="en-IN" dirty="0"/>
          </a:p>
        </p:txBody>
      </p:sp>
      <p:grpSp>
        <p:nvGrpSpPr>
          <p:cNvPr id="2" name="Group 23"/>
          <p:cNvGrpSpPr/>
          <p:nvPr/>
        </p:nvGrpSpPr>
        <p:grpSpPr>
          <a:xfrm>
            <a:off x="1357290" y="5000636"/>
            <a:ext cx="2286016" cy="1015663"/>
            <a:chOff x="1357290" y="5500702"/>
            <a:chExt cx="2286016" cy="1015663"/>
          </a:xfrm>
        </p:grpSpPr>
        <p:sp>
          <p:nvSpPr>
            <p:cNvPr id="17" name="TextBox 16"/>
            <p:cNvSpPr txBox="1"/>
            <p:nvPr/>
          </p:nvSpPr>
          <p:spPr>
            <a:xfrm>
              <a:off x="1357290" y="5500702"/>
              <a:ext cx="2214578" cy="1015663"/>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t>O</a:t>
              </a:r>
              <a:r>
                <a:rPr lang="en-US" b="1" baseline="-25000" dirty="0" smtClean="0"/>
                <a:t>2</a:t>
              </a:r>
              <a:r>
                <a:rPr lang="en-US" b="1" dirty="0" smtClean="0"/>
                <a:t> + </a:t>
              </a:r>
              <a:r>
                <a:rPr lang="en-US" b="1" dirty="0" err="1" smtClean="0"/>
                <a:t>Hb</a:t>
              </a:r>
              <a:r>
                <a:rPr lang="en-US" b="1" dirty="0" smtClean="0"/>
                <a:t> → HbO</a:t>
              </a:r>
              <a:r>
                <a:rPr lang="en-US" b="1" baseline="-25000" dirty="0" smtClean="0"/>
                <a:t>2</a:t>
              </a:r>
            </a:p>
            <a:p>
              <a:pPr algn="ctr"/>
              <a:endParaRPr lang="en-US" b="1" baseline="-25000" dirty="0" smtClean="0"/>
            </a:p>
            <a:p>
              <a:pPr algn="ctr"/>
              <a:endParaRPr lang="en-US" b="1" baseline="-25000" dirty="0" smtClean="0"/>
            </a:p>
            <a:p>
              <a:pPr algn="ctr"/>
              <a:r>
                <a:rPr lang="en-US" b="1" dirty="0" smtClean="0"/>
                <a:t> </a:t>
              </a:r>
              <a:endParaRPr lang="en-IN" b="1" dirty="0"/>
            </a:p>
          </p:txBody>
        </p:sp>
        <p:sp>
          <p:nvSpPr>
            <p:cNvPr id="18" name="TextBox 17"/>
            <p:cNvSpPr txBox="1"/>
            <p:nvPr/>
          </p:nvSpPr>
          <p:spPr>
            <a:xfrm>
              <a:off x="1785918" y="5857892"/>
              <a:ext cx="928694" cy="369332"/>
            </a:xfrm>
            <a:prstGeom prst="rect">
              <a:avLst/>
            </a:prstGeom>
            <a:noFill/>
          </p:spPr>
          <p:txBody>
            <a:bodyPr wrap="square" rtlCol="0">
              <a:spAutoFit/>
            </a:bodyPr>
            <a:lstStyle/>
            <a:p>
              <a:r>
                <a:rPr lang="en-US" b="1" dirty="0" err="1" smtClean="0">
                  <a:solidFill>
                    <a:schemeClr val="accent2">
                      <a:lumMod val="75000"/>
                    </a:schemeClr>
                  </a:solidFill>
                </a:rPr>
                <a:t>deoxy</a:t>
              </a:r>
              <a:endParaRPr lang="en-IN" b="1" dirty="0">
                <a:solidFill>
                  <a:schemeClr val="accent2">
                    <a:lumMod val="75000"/>
                  </a:schemeClr>
                </a:solidFill>
              </a:endParaRPr>
            </a:p>
          </p:txBody>
        </p:sp>
        <p:sp>
          <p:nvSpPr>
            <p:cNvPr id="19" name="TextBox 18"/>
            <p:cNvSpPr txBox="1"/>
            <p:nvPr/>
          </p:nvSpPr>
          <p:spPr>
            <a:xfrm>
              <a:off x="2714612" y="5857892"/>
              <a:ext cx="928694" cy="369332"/>
            </a:xfrm>
            <a:prstGeom prst="rect">
              <a:avLst/>
            </a:prstGeom>
            <a:noFill/>
          </p:spPr>
          <p:txBody>
            <a:bodyPr wrap="square" rtlCol="0">
              <a:spAutoFit/>
            </a:bodyPr>
            <a:lstStyle/>
            <a:p>
              <a:r>
                <a:rPr lang="en-US" b="1" dirty="0" smtClean="0">
                  <a:solidFill>
                    <a:schemeClr val="accent2">
                      <a:lumMod val="75000"/>
                    </a:schemeClr>
                  </a:solidFill>
                </a:rPr>
                <a:t>oxy</a:t>
              </a:r>
              <a:endParaRPr lang="en-IN" b="1" dirty="0">
                <a:solidFill>
                  <a:schemeClr val="accent2">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1217</TotalTime>
  <Words>621</Words>
  <Application>Microsoft Office PowerPoint</Application>
  <PresentationFormat>On-screen Show (4:3)</PresentationFormat>
  <Paragraphs>114</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Kamble</dc:creator>
  <cp:lastModifiedBy>Shree</cp:lastModifiedBy>
  <cp:revision>62</cp:revision>
  <dcterms:created xsi:type="dcterms:W3CDTF">2018-07-20T15:14:05Z</dcterms:created>
  <dcterms:modified xsi:type="dcterms:W3CDTF">2019-03-01T04:43:24Z</dcterms:modified>
</cp:coreProperties>
</file>